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95" r:id="rId3"/>
    <p:sldId id="296" r:id="rId4"/>
    <p:sldId id="339" r:id="rId5"/>
    <p:sldId id="298" r:id="rId6"/>
    <p:sldId id="311" r:id="rId7"/>
    <p:sldId id="299" r:id="rId8"/>
    <p:sldId id="345" r:id="rId9"/>
    <p:sldId id="303" r:id="rId10"/>
    <p:sldId id="300" r:id="rId11"/>
    <p:sldId id="342" r:id="rId12"/>
    <p:sldId id="340" r:id="rId13"/>
    <p:sldId id="344" r:id="rId14"/>
    <p:sldId id="302" r:id="rId15"/>
    <p:sldId id="333" r:id="rId16"/>
    <p:sldId id="305" r:id="rId17"/>
    <p:sldId id="328" r:id="rId18"/>
    <p:sldId id="332" r:id="rId19"/>
    <p:sldId id="330" r:id="rId20"/>
    <p:sldId id="343" r:id="rId21"/>
    <p:sldId id="322" r:id="rId22"/>
    <p:sldId id="336" r:id="rId23"/>
    <p:sldId id="327" r:id="rId24"/>
    <p:sldId id="326" r:id="rId25"/>
    <p:sldId id="334" r:id="rId26"/>
    <p:sldId id="294" r:id="rId2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7" d="100"/>
          <a:sy n="97" d="100"/>
        </p:scale>
        <p:origin x="30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660C297-4C05-4C42-BC0A-28F950C68621}" type="datetimeFigureOut">
              <a:rPr lang="en-GB" smtClean="0"/>
              <a:pPr/>
              <a:t>09/09/2025</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2C6E65A9-BD1D-4EC1-8978-9719D8A2E568}" type="slidenum">
              <a:rPr lang="en-GB" smtClean="0"/>
              <a:pPr/>
              <a:t>‹#›</a:t>
            </a:fld>
            <a:endParaRPr lang="en-GB"/>
          </a:p>
        </p:txBody>
      </p:sp>
    </p:spTree>
    <p:extLst>
      <p:ext uri="{BB962C8B-B14F-4D97-AF65-F5344CB8AC3E}">
        <p14:creationId xmlns:p14="http://schemas.microsoft.com/office/powerpoint/2010/main" val="29319742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777E913-F63F-4F23-BE28-910161F47172}" type="datetimeFigureOut">
              <a:rPr lang="en-GB" smtClean="0"/>
              <a:t>09/09/2025</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C66F69D-AFFB-4B53-AABD-9ADD9B9B1FDB}" type="slidenum">
              <a:rPr lang="en-GB" smtClean="0"/>
              <a:t>‹#›</a:t>
            </a:fld>
            <a:endParaRPr lang="en-GB"/>
          </a:p>
        </p:txBody>
      </p:sp>
    </p:spTree>
    <p:extLst>
      <p:ext uri="{BB962C8B-B14F-4D97-AF65-F5344CB8AC3E}">
        <p14:creationId xmlns:p14="http://schemas.microsoft.com/office/powerpoint/2010/main" val="1382083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CE1834-7914-426D-8065-A85DE05C90C4}" type="slidenum">
              <a:rPr lang="en-GB" smtClean="0"/>
              <a:pPr/>
              <a:t>15</a:t>
            </a:fld>
            <a:endParaRPr lang="en-GB"/>
          </a:p>
        </p:txBody>
      </p:sp>
    </p:spTree>
    <p:extLst>
      <p:ext uri="{BB962C8B-B14F-4D97-AF65-F5344CB8AC3E}">
        <p14:creationId xmlns:p14="http://schemas.microsoft.com/office/powerpoint/2010/main" val="1475545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CE1834-7914-426D-8065-A85DE05C90C4}" type="slidenum">
              <a:rPr lang="en-GB" smtClean="0"/>
              <a:pPr/>
              <a:t>18</a:t>
            </a:fld>
            <a:endParaRPr lang="en-GB"/>
          </a:p>
        </p:txBody>
      </p:sp>
    </p:spTree>
    <p:extLst>
      <p:ext uri="{BB962C8B-B14F-4D97-AF65-F5344CB8AC3E}">
        <p14:creationId xmlns:p14="http://schemas.microsoft.com/office/powerpoint/2010/main" val="1788256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CE1834-7914-426D-8065-A85DE05C90C4}" type="slidenum">
              <a:rPr lang="en-GB" smtClean="0"/>
              <a:pPr/>
              <a:t>19</a:t>
            </a:fld>
            <a:endParaRPr lang="en-GB"/>
          </a:p>
        </p:txBody>
      </p:sp>
    </p:spTree>
    <p:extLst>
      <p:ext uri="{BB962C8B-B14F-4D97-AF65-F5344CB8AC3E}">
        <p14:creationId xmlns:p14="http://schemas.microsoft.com/office/powerpoint/2010/main" val="2983121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CE1834-7914-426D-8065-A85DE05C90C4}" type="slidenum">
              <a:rPr lang="en-GB" smtClean="0"/>
              <a:pPr/>
              <a:t>20</a:t>
            </a:fld>
            <a:endParaRPr lang="en-GB"/>
          </a:p>
        </p:txBody>
      </p:sp>
    </p:spTree>
    <p:extLst>
      <p:ext uri="{BB962C8B-B14F-4D97-AF65-F5344CB8AC3E}">
        <p14:creationId xmlns:p14="http://schemas.microsoft.com/office/powerpoint/2010/main" val="4162286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CE1834-7914-426D-8065-A85DE05C90C4}" type="slidenum">
              <a:rPr lang="en-GB" smtClean="0"/>
              <a:pPr/>
              <a:t>21</a:t>
            </a:fld>
            <a:endParaRPr lang="en-GB"/>
          </a:p>
        </p:txBody>
      </p:sp>
    </p:spTree>
    <p:extLst>
      <p:ext uri="{BB962C8B-B14F-4D97-AF65-F5344CB8AC3E}">
        <p14:creationId xmlns:p14="http://schemas.microsoft.com/office/powerpoint/2010/main" val="2570778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CE1834-7914-426D-8065-A85DE05C90C4}" type="slidenum">
              <a:rPr lang="en-GB" smtClean="0"/>
              <a:pPr/>
              <a:t>22</a:t>
            </a:fld>
            <a:endParaRPr lang="en-GB"/>
          </a:p>
        </p:txBody>
      </p:sp>
    </p:spTree>
    <p:extLst>
      <p:ext uri="{BB962C8B-B14F-4D97-AF65-F5344CB8AC3E}">
        <p14:creationId xmlns:p14="http://schemas.microsoft.com/office/powerpoint/2010/main" val="3365800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CE1834-7914-426D-8065-A85DE05C90C4}" type="slidenum">
              <a:rPr lang="en-GB" smtClean="0"/>
              <a:pPr/>
              <a:t>23</a:t>
            </a:fld>
            <a:endParaRPr lang="en-GB"/>
          </a:p>
        </p:txBody>
      </p:sp>
    </p:spTree>
    <p:extLst>
      <p:ext uri="{BB962C8B-B14F-4D97-AF65-F5344CB8AC3E}">
        <p14:creationId xmlns:p14="http://schemas.microsoft.com/office/powerpoint/2010/main" val="1375580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7CE1834-7914-426D-8065-A85DE05C90C4}" type="slidenum">
              <a:rPr lang="en-GB" smtClean="0"/>
              <a:pPr/>
              <a:t>24</a:t>
            </a:fld>
            <a:endParaRPr lang="en-GB"/>
          </a:p>
        </p:txBody>
      </p:sp>
    </p:spTree>
    <p:extLst>
      <p:ext uri="{BB962C8B-B14F-4D97-AF65-F5344CB8AC3E}">
        <p14:creationId xmlns:p14="http://schemas.microsoft.com/office/powerpoint/2010/main" val="4117149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C928CD3-4B08-4C98-9D97-044D083044CE}" type="datetimeFigureOut">
              <a:rPr lang="en-GB" smtClean="0"/>
              <a:pPr/>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DE6B7A-C597-47D9-AC07-DD23B667194F}" type="slidenum">
              <a:rPr lang="en-GB" smtClean="0"/>
              <a:pPr/>
              <a:t>‹#›</a:t>
            </a:fld>
            <a:endParaRPr lang="en-GB"/>
          </a:p>
        </p:txBody>
      </p:sp>
    </p:spTree>
    <p:extLst>
      <p:ext uri="{BB962C8B-B14F-4D97-AF65-F5344CB8AC3E}">
        <p14:creationId xmlns:p14="http://schemas.microsoft.com/office/powerpoint/2010/main" val="1559499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C928CD3-4B08-4C98-9D97-044D083044CE}" type="datetimeFigureOut">
              <a:rPr lang="en-GB" smtClean="0"/>
              <a:pPr/>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DE6B7A-C597-47D9-AC07-DD23B667194F}" type="slidenum">
              <a:rPr lang="en-GB" smtClean="0"/>
              <a:pPr/>
              <a:t>‹#›</a:t>
            </a:fld>
            <a:endParaRPr lang="en-GB"/>
          </a:p>
        </p:txBody>
      </p:sp>
    </p:spTree>
    <p:extLst>
      <p:ext uri="{BB962C8B-B14F-4D97-AF65-F5344CB8AC3E}">
        <p14:creationId xmlns:p14="http://schemas.microsoft.com/office/powerpoint/2010/main" val="1020758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C928CD3-4B08-4C98-9D97-044D083044CE}" type="datetimeFigureOut">
              <a:rPr lang="en-GB" smtClean="0"/>
              <a:pPr/>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DE6B7A-C597-47D9-AC07-DD23B667194F}" type="slidenum">
              <a:rPr lang="en-GB" smtClean="0"/>
              <a:pPr/>
              <a:t>‹#›</a:t>
            </a:fld>
            <a:endParaRPr lang="en-GB"/>
          </a:p>
        </p:txBody>
      </p:sp>
    </p:spTree>
    <p:extLst>
      <p:ext uri="{BB962C8B-B14F-4D97-AF65-F5344CB8AC3E}">
        <p14:creationId xmlns:p14="http://schemas.microsoft.com/office/powerpoint/2010/main" val="4147221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C928CD3-4B08-4C98-9D97-044D083044CE}" type="datetimeFigureOut">
              <a:rPr lang="en-GB" smtClean="0"/>
              <a:pPr/>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DE6B7A-C597-47D9-AC07-DD23B667194F}" type="slidenum">
              <a:rPr lang="en-GB" smtClean="0"/>
              <a:pPr/>
              <a:t>‹#›</a:t>
            </a:fld>
            <a:endParaRPr lang="en-GB"/>
          </a:p>
        </p:txBody>
      </p:sp>
    </p:spTree>
    <p:extLst>
      <p:ext uri="{BB962C8B-B14F-4D97-AF65-F5344CB8AC3E}">
        <p14:creationId xmlns:p14="http://schemas.microsoft.com/office/powerpoint/2010/main" val="274751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928CD3-4B08-4C98-9D97-044D083044CE}" type="datetimeFigureOut">
              <a:rPr lang="en-GB" smtClean="0"/>
              <a:pPr/>
              <a:t>09/09/2025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DE6B7A-C597-47D9-AC07-DD23B667194F}" type="slidenum">
              <a:rPr lang="en-GB" smtClean="0"/>
              <a:pPr/>
              <a:t>‹#›</a:t>
            </a:fld>
            <a:endParaRPr lang="en-GB"/>
          </a:p>
        </p:txBody>
      </p:sp>
    </p:spTree>
    <p:extLst>
      <p:ext uri="{BB962C8B-B14F-4D97-AF65-F5344CB8AC3E}">
        <p14:creationId xmlns:p14="http://schemas.microsoft.com/office/powerpoint/2010/main" val="2487109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C928CD3-4B08-4C98-9D97-044D083044CE}" type="datetimeFigureOut">
              <a:rPr lang="en-GB" smtClean="0"/>
              <a:pPr/>
              <a:t>09/09/2025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DE6B7A-C597-47D9-AC07-DD23B667194F}" type="slidenum">
              <a:rPr lang="en-GB" smtClean="0"/>
              <a:pPr/>
              <a:t>‹#›</a:t>
            </a:fld>
            <a:endParaRPr lang="en-GB"/>
          </a:p>
        </p:txBody>
      </p:sp>
    </p:spTree>
    <p:extLst>
      <p:ext uri="{BB962C8B-B14F-4D97-AF65-F5344CB8AC3E}">
        <p14:creationId xmlns:p14="http://schemas.microsoft.com/office/powerpoint/2010/main" val="2799838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C928CD3-4B08-4C98-9D97-044D083044CE}" type="datetimeFigureOut">
              <a:rPr lang="en-GB" smtClean="0"/>
              <a:pPr/>
              <a:t>09/09/2025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CDE6B7A-C597-47D9-AC07-DD23B667194F}" type="slidenum">
              <a:rPr lang="en-GB" smtClean="0"/>
              <a:pPr/>
              <a:t>‹#›</a:t>
            </a:fld>
            <a:endParaRPr lang="en-GB"/>
          </a:p>
        </p:txBody>
      </p:sp>
    </p:spTree>
    <p:extLst>
      <p:ext uri="{BB962C8B-B14F-4D97-AF65-F5344CB8AC3E}">
        <p14:creationId xmlns:p14="http://schemas.microsoft.com/office/powerpoint/2010/main" val="545148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C928CD3-4B08-4C98-9D97-044D083044CE}" type="datetimeFigureOut">
              <a:rPr lang="en-GB" smtClean="0"/>
              <a:pPr/>
              <a:t>09/09/2025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CDE6B7A-C597-47D9-AC07-DD23B667194F}" type="slidenum">
              <a:rPr lang="en-GB" smtClean="0"/>
              <a:pPr/>
              <a:t>‹#›</a:t>
            </a:fld>
            <a:endParaRPr lang="en-GB"/>
          </a:p>
        </p:txBody>
      </p:sp>
    </p:spTree>
    <p:extLst>
      <p:ext uri="{BB962C8B-B14F-4D97-AF65-F5344CB8AC3E}">
        <p14:creationId xmlns:p14="http://schemas.microsoft.com/office/powerpoint/2010/main" val="12347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928CD3-4B08-4C98-9D97-044D083044CE}" type="datetimeFigureOut">
              <a:rPr lang="en-GB" smtClean="0"/>
              <a:pPr/>
              <a:t>09/09/2025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CDE6B7A-C597-47D9-AC07-DD23B667194F}" type="slidenum">
              <a:rPr lang="en-GB" smtClean="0"/>
              <a:pPr/>
              <a:t>‹#›</a:t>
            </a:fld>
            <a:endParaRPr lang="en-GB"/>
          </a:p>
        </p:txBody>
      </p:sp>
    </p:spTree>
    <p:extLst>
      <p:ext uri="{BB962C8B-B14F-4D97-AF65-F5344CB8AC3E}">
        <p14:creationId xmlns:p14="http://schemas.microsoft.com/office/powerpoint/2010/main" val="901562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C928CD3-4B08-4C98-9D97-044D083044CE}" type="datetimeFigureOut">
              <a:rPr lang="en-GB" smtClean="0"/>
              <a:pPr/>
              <a:t>09/09/2025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DE6B7A-C597-47D9-AC07-DD23B667194F}" type="slidenum">
              <a:rPr lang="en-GB" smtClean="0"/>
              <a:pPr/>
              <a:t>‹#›</a:t>
            </a:fld>
            <a:endParaRPr lang="en-GB"/>
          </a:p>
        </p:txBody>
      </p:sp>
    </p:spTree>
    <p:extLst>
      <p:ext uri="{BB962C8B-B14F-4D97-AF65-F5344CB8AC3E}">
        <p14:creationId xmlns:p14="http://schemas.microsoft.com/office/powerpoint/2010/main" val="3483410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C928CD3-4B08-4C98-9D97-044D083044CE}" type="datetimeFigureOut">
              <a:rPr lang="en-GB" smtClean="0"/>
              <a:pPr/>
              <a:t>09/09/2025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DE6B7A-C597-47D9-AC07-DD23B667194F}" type="slidenum">
              <a:rPr lang="en-GB" smtClean="0"/>
              <a:pPr/>
              <a:t>‹#›</a:t>
            </a:fld>
            <a:endParaRPr lang="en-GB"/>
          </a:p>
        </p:txBody>
      </p:sp>
    </p:spTree>
    <p:extLst>
      <p:ext uri="{BB962C8B-B14F-4D97-AF65-F5344CB8AC3E}">
        <p14:creationId xmlns:p14="http://schemas.microsoft.com/office/powerpoint/2010/main" val="2711334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928CD3-4B08-4C98-9D97-044D083044CE}" type="datetimeFigureOut">
              <a:rPr lang="en-GB" smtClean="0"/>
              <a:pPr/>
              <a:t>09/09/2025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E6B7A-C597-47D9-AC07-DD23B667194F}" type="slidenum">
              <a:rPr lang="en-GB" smtClean="0"/>
              <a:pPr/>
              <a:t>‹#›</a:t>
            </a:fld>
            <a:endParaRPr lang="en-GB"/>
          </a:p>
        </p:txBody>
      </p:sp>
    </p:spTree>
    <p:extLst>
      <p:ext uri="{BB962C8B-B14F-4D97-AF65-F5344CB8AC3E}">
        <p14:creationId xmlns:p14="http://schemas.microsoft.com/office/powerpoint/2010/main" val="1608684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hyperlink" Target="https://www.holytrinity.merton.sch.uk/web"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hyperlink" Target="https://www.holytrinity.merton.sch.uk/web"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hyperlink" Target="mailto:info@holytrinity.merton.sch.uk" TargetMode="External"/><Relationship Id="rId4" Type="http://schemas.openxmlformats.org/officeDocument/2006/relationships/hyperlink" Target="mailto:year4@holytrinity.merton.sch.uk"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mailto:year4@holytrinity.merton.sch.uk"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amazon.co.uk/Oxford-School-Dictionary/dp/019274710X" TargetMode="External"/><Relationship Id="rId2" Type="http://schemas.openxmlformats.org/officeDocument/2006/relationships/hyperlink" Target="https://www.amazon.co.uk/Connect-Washable-Dry-Wipe-Eraser/dp/B000NMBSX8?source=ps-sl-shoppingads-lpcontext&amp;ref_=fplfs&amp;smid=A27195BUHHBQE7&amp;th=1" TargetMode="Externa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www.amazon.co.uk/Oxford-School-Thesaurus/dp/0192747118"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268760"/>
            <a:ext cx="7772400" cy="915695"/>
          </a:xfrm>
        </p:spPr>
        <p:txBody>
          <a:bodyPr>
            <a:normAutofit fontScale="90000"/>
          </a:bodyPr>
          <a:lstStyle/>
          <a:p>
            <a:r>
              <a:rPr lang="en-GB" sz="5400" b="1" dirty="0">
                <a:effectLst>
                  <a:outerShdw blurRad="38100" dist="38100" dir="2700000" algn="tl">
                    <a:srgbClr val="000000">
                      <a:alpha val="43137"/>
                    </a:srgbClr>
                  </a:outerShdw>
                </a:effectLst>
                <a:latin typeface="Gill Sans MT" panose="020B0502020104020203" pitchFamily="34" charset="0"/>
              </a:rPr>
              <a:t>Year 4 Welcome Meeting</a:t>
            </a:r>
          </a:p>
        </p:txBody>
      </p:sp>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211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5942000"/>
            <a:ext cx="8640960" cy="36004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817F481-7B08-41F4-9FB7-F2D84E2109E0}"/>
              </a:ext>
            </a:extLst>
          </p:cNvPr>
          <p:cNvPicPr>
            <a:picLocks noChangeAspect="1"/>
          </p:cNvPicPr>
          <p:nvPr/>
        </p:nvPicPr>
        <p:blipFill>
          <a:blip r:embed="rId3"/>
          <a:stretch>
            <a:fillRect/>
          </a:stretch>
        </p:blipFill>
        <p:spPr>
          <a:xfrm>
            <a:off x="2987824" y="2420888"/>
            <a:ext cx="2877561" cy="3023878"/>
          </a:xfrm>
          <a:prstGeom prst="rect">
            <a:avLst/>
          </a:prstGeom>
        </p:spPr>
      </p:pic>
    </p:spTree>
    <p:extLst>
      <p:ext uri="{BB962C8B-B14F-4D97-AF65-F5344CB8AC3E}">
        <p14:creationId xmlns:p14="http://schemas.microsoft.com/office/powerpoint/2010/main" val="4146785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235" y="621212"/>
            <a:ext cx="7772400" cy="915695"/>
          </a:xfrm>
        </p:spPr>
        <p:txBody>
          <a:bodyPr>
            <a:normAutofit/>
          </a:bodyPr>
          <a:lstStyle/>
          <a:p>
            <a:r>
              <a:rPr lang="en-GB" sz="5400" b="1" dirty="0">
                <a:effectLst>
                  <a:outerShdw blurRad="38100" dist="38100" dir="2700000" algn="tl">
                    <a:srgbClr val="000000">
                      <a:alpha val="43137"/>
                    </a:srgbClr>
                  </a:outerShdw>
                </a:effectLst>
                <a:latin typeface="Gill Sans MT" panose="020B0502020104020203" pitchFamily="34" charset="0"/>
              </a:rPr>
              <a:t>Home Learning</a:t>
            </a:r>
          </a:p>
        </p:txBody>
      </p:sp>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211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594200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2">
            <a:extLst>
              <a:ext uri="{FF2B5EF4-FFF2-40B4-BE49-F238E27FC236}">
                <a16:creationId xmlns:a16="http://schemas.microsoft.com/office/drawing/2014/main" id="{29B988DE-4E3D-4B4E-8C4E-8ACAC2671404}"/>
              </a:ext>
            </a:extLst>
          </p:cNvPr>
          <p:cNvSpPr>
            <a:spLocks noGrp="1"/>
          </p:cNvSpPr>
          <p:nvPr>
            <p:ph type="subTitle" idx="1"/>
          </p:nvPr>
        </p:nvSpPr>
        <p:spPr>
          <a:xfrm>
            <a:off x="468313" y="1585913"/>
            <a:ext cx="8351837" cy="4241800"/>
          </a:xfrm>
        </p:spPr>
        <p:txBody>
          <a:bodyPr>
            <a:normAutofit fontScale="70000" lnSpcReduction="20000"/>
          </a:bodyPr>
          <a:lstStyle/>
          <a:p>
            <a:pPr algn="l">
              <a:spcBef>
                <a:spcPts val="600"/>
              </a:spcBef>
            </a:pPr>
            <a:r>
              <a:rPr lang="en-US" sz="2000" dirty="0">
                <a:solidFill>
                  <a:schemeClr val="tx1"/>
                </a:solidFill>
                <a:latin typeface="Gill Sans MT" panose="020B0502020104020203" pitchFamily="34" charset="0"/>
              </a:rPr>
              <a:t>All Home Learning information and tasks/activities will be uploaded to the Learning Platform. Each child has their own log-in for this. It is important that you regularly look at the Learning Platform Class page, as this will give key information about the curriculum your child is learning.</a:t>
            </a:r>
          </a:p>
          <a:p>
            <a:pPr algn="l"/>
            <a:endParaRPr lang="en-US" sz="2000" b="1" dirty="0">
              <a:solidFill>
                <a:schemeClr val="tx1"/>
              </a:solidFill>
              <a:latin typeface="Gill Sans MT" panose="020B0502020104020203" pitchFamily="34" charset="0"/>
            </a:endParaRPr>
          </a:p>
          <a:p>
            <a:pPr algn="l">
              <a:spcBef>
                <a:spcPts val="600"/>
              </a:spcBef>
            </a:pPr>
            <a:r>
              <a:rPr lang="en-US" sz="2000" u="sng" dirty="0">
                <a:solidFill>
                  <a:schemeClr val="tx1"/>
                </a:solidFill>
                <a:latin typeface="Gill Sans MT" panose="020B0502020104020203" pitchFamily="34" charset="0"/>
              </a:rPr>
              <a:t>KS2 Additional Home Learning</a:t>
            </a:r>
          </a:p>
          <a:p>
            <a:pPr algn="l">
              <a:spcBef>
                <a:spcPts val="600"/>
              </a:spcBef>
            </a:pPr>
            <a:r>
              <a:rPr lang="en-US" sz="2000" dirty="0">
                <a:solidFill>
                  <a:schemeClr val="tx1"/>
                </a:solidFill>
                <a:latin typeface="Gill Sans MT" panose="020B0502020104020203" pitchFamily="34" charset="0"/>
              </a:rPr>
              <a:t>• All of the additional Home Learning is optional, but it is useful to enable the children to consolidate what they have been learning in class that week.</a:t>
            </a:r>
          </a:p>
          <a:p>
            <a:pPr algn="l">
              <a:spcBef>
                <a:spcPts val="600"/>
              </a:spcBef>
            </a:pPr>
            <a:r>
              <a:rPr lang="en-US" sz="2000" dirty="0">
                <a:solidFill>
                  <a:schemeClr val="tx1"/>
                </a:solidFill>
                <a:latin typeface="Gill Sans MT" panose="020B0502020104020203" pitchFamily="34" charset="0"/>
              </a:rPr>
              <a:t>• In addition to the weekly information on the Learning Platform, the Home Learning will give parents/</a:t>
            </a:r>
            <a:r>
              <a:rPr lang="en-US" sz="2000" dirty="0" err="1">
                <a:solidFill>
                  <a:schemeClr val="tx1"/>
                </a:solidFill>
                <a:latin typeface="Gill Sans MT" panose="020B0502020104020203" pitchFamily="34" charset="0"/>
              </a:rPr>
              <a:t>carers</a:t>
            </a:r>
            <a:r>
              <a:rPr lang="en-US" sz="2000" dirty="0">
                <a:solidFill>
                  <a:schemeClr val="tx1"/>
                </a:solidFill>
                <a:latin typeface="Gill Sans MT" panose="020B0502020104020203" pitchFamily="34" charset="0"/>
              </a:rPr>
              <a:t> more of an insight into what their child has been taught that week.</a:t>
            </a:r>
          </a:p>
          <a:p>
            <a:pPr algn="l">
              <a:spcBef>
                <a:spcPts val="600"/>
              </a:spcBef>
            </a:pPr>
            <a:r>
              <a:rPr lang="en-US" sz="2000" dirty="0">
                <a:solidFill>
                  <a:schemeClr val="tx1"/>
                </a:solidFill>
                <a:latin typeface="Gill Sans MT" panose="020B0502020104020203" pitchFamily="34" charset="0"/>
              </a:rPr>
              <a:t>• It is intended that parents/</a:t>
            </a:r>
            <a:r>
              <a:rPr lang="en-US" sz="2000" dirty="0" err="1">
                <a:solidFill>
                  <a:schemeClr val="tx1"/>
                </a:solidFill>
                <a:latin typeface="Gill Sans MT" panose="020B0502020104020203" pitchFamily="34" charset="0"/>
              </a:rPr>
              <a:t>carers</a:t>
            </a:r>
            <a:r>
              <a:rPr lang="en-US" sz="2000" dirty="0">
                <a:solidFill>
                  <a:schemeClr val="tx1"/>
                </a:solidFill>
                <a:latin typeface="Gill Sans MT" panose="020B0502020104020203" pitchFamily="34" charset="0"/>
              </a:rPr>
              <a:t> will engage with their child/children whilst they are completing their Home Learning.</a:t>
            </a:r>
          </a:p>
          <a:p>
            <a:pPr algn="l">
              <a:spcBef>
                <a:spcPts val="600"/>
              </a:spcBef>
            </a:pPr>
            <a:r>
              <a:rPr lang="en-US" sz="2000" dirty="0">
                <a:solidFill>
                  <a:schemeClr val="tx1"/>
                </a:solidFill>
                <a:latin typeface="Gill Sans MT" panose="020B0502020104020203" pitchFamily="34" charset="0"/>
              </a:rPr>
              <a:t>• The additional work will be uploaded on the Learning Platform (each child has their own log-in details) every Friday.</a:t>
            </a:r>
          </a:p>
          <a:p>
            <a:pPr algn="l">
              <a:spcBef>
                <a:spcPts val="600"/>
              </a:spcBef>
            </a:pPr>
            <a:r>
              <a:rPr lang="en-US" sz="2000" dirty="0">
                <a:solidFill>
                  <a:schemeClr val="tx1"/>
                </a:solidFill>
                <a:latin typeface="Gill Sans MT" panose="020B0502020104020203" pitchFamily="34" charset="0"/>
              </a:rPr>
              <a:t>• The additional work may sometimes be a sheet with questions, a quiz to complete online or a piece of writing.</a:t>
            </a:r>
          </a:p>
          <a:p>
            <a:pPr algn="l">
              <a:spcBef>
                <a:spcPts val="600"/>
              </a:spcBef>
            </a:pPr>
            <a:r>
              <a:rPr lang="en-US" sz="2000" dirty="0">
                <a:solidFill>
                  <a:schemeClr val="tx1"/>
                </a:solidFill>
                <a:latin typeface="Gill Sans MT" panose="020B0502020104020203" pitchFamily="34" charset="0"/>
              </a:rPr>
              <a:t>• The Home Learning is for home use only.  Answers to any questions will usually be uploaded the following Friday, which will give parents/</a:t>
            </a:r>
            <a:r>
              <a:rPr lang="en-US" sz="2000" dirty="0" err="1">
                <a:solidFill>
                  <a:schemeClr val="tx1"/>
                </a:solidFill>
                <a:latin typeface="Gill Sans MT" panose="020B0502020104020203" pitchFamily="34" charset="0"/>
              </a:rPr>
              <a:t>carers</a:t>
            </a:r>
            <a:r>
              <a:rPr lang="en-US" sz="2000" dirty="0">
                <a:solidFill>
                  <a:schemeClr val="tx1"/>
                </a:solidFill>
                <a:latin typeface="Gill Sans MT" panose="020B0502020104020203" pitchFamily="34" charset="0"/>
              </a:rPr>
              <a:t> a chance to see how well their child has understood their work. Occasionally answers may be uploaded when the work is uploaded.</a:t>
            </a:r>
          </a:p>
          <a:p>
            <a:pPr algn="l">
              <a:spcBef>
                <a:spcPts val="600"/>
              </a:spcBef>
            </a:pPr>
            <a:r>
              <a:rPr lang="en-US" sz="2000" dirty="0">
                <a:solidFill>
                  <a:schemeClr val="tx1"/>
                </a:solidFill>
                <a:latin typeface="Gill Sans MT" panose="020B0502020104020203" pitchFamily="34" charset="0"/>
              </a:rPr>
              <a:t>• The Home Learning should not be brought into school. </a:t>
            </a:r>
          </a:p>
          <a:p>
            <a:pPr algn="l">
              <a:spcBef>
                <a:spcPts val="600"/>
              </a:spcBef>
            </a:pPr>
            <a:r>
              <a:rPr lang="en-US" sz="2000" dirty="0">
                <a:solidFill>
                  <a:schemeClr val="tx1"/>
                </a:solidFill>
                <a:latin typeface="Gill Sans MT" panose="020B0502020104020203" pitchFamily="34" charset="0"/>
              </a:rPr>
              <a:t>• Optional:  </a:t>
            </a:r>
            <a:r>
              <a:rPr lang="en-US" sz="2000" dirty="0" err="1">
                <a:solidFill>
                  <a:schemeClr val="tx1"/>
                </a:solidFill>
                <a:latin typeface="Gill Sans MT" panose="020B0502020104020203" pitchFamily="34" charset="0"/>
              </a:rPr>
              <a:t>Maths</a:t>
            </a:r>
            <a:r>
              <a:rPr lang="en-US" sz="2000" dirty="0">
                <a:solidFill>
                  <a:schemeClr val="tx1"/>
                </a:solidFill>
                <a:latin typeface="Gill Sans MT" panose="020B0502020104020203" pitchFamily="34" charset="0"/>
              </a:rPr>
              <a:t> Home Learning Journal (Year 1 –  Year 6) – A separate </a:t>
            </a:r>
            <a:r>
              <a:rPr lang="en-US" sz="2000" dirty="0" err="1">
                <a:solidFill>
                  <a:schemeClr val="tx1"/>
                </a:solidFill>
                <a:latin typeface="Gill Sans MT" panose="020B0502020104020203" pitchFamily="34" charset="0"/>
              </a:rPr>
              <a:t>Parentmail</a:t>
            </a:r>
            <a:r>
              <a:rPr lang="en-US" sz="2000" dirty="0">
                <a:solidFill>
                  <a:schemeClr val="tx1"/>
                </a:solidFill>
                <a:latin typeface="Gill Sans MT" panose="020B0502020104020203" pitchFamily="34" charset="0"/>
              </a:rPr>
              <a:t> has been sent with more information.</a:t>
            </a:r>
          </a:p>
          <a:p>
            <a:pPr algn="l">
              <a:spcBef>
                <a:spcPts val="600"/>
              </a:spcBef>
            </a:pPr>
            <a:endParaRPr lang="en-US" sz="2000" dirty="0">
              <a:solidFill>
                <a:schemeClr val="tx1"/>
              </a:solidFill>
              <a:latin typeface="Gill Sans MT" panose="020B0502020104020203" pitchFamily="34" charset="0"/>
            </a:endParaRPr>
          </a:p>
          <a:p>
            <a:pPr algn="l">
              <a:spcBef>
                <a:spcPts val="600"/>
              </a:spcBef>
            </a:pPr>
            <a:endParaRPr lang="en-US" sz="2000" dirty="0">
              <a:solidFill>
                <a:schemeClr val="tx1"/>
              </a:solidFill>
              <a:latin typeface="Gill Sans MT" panose="020B0502020104020203" pitchFamily="34" charset="0"/>
            </a:endParaRPr>
          </a:p>
          <a:p>
            <a:pPr algn="l">
              <a:spcBef>
                <a:spcPts val="600"/>
              </a:spcBef>
            </a:pPr>
            <a:endParaRPr lang="en-GB" sz="1800" dirty="0"/>
          </a:p>
        </p:txBody>
      </p:sp>
    </p:spTree>
    <p:extLst>
      <p:ext uri="{BB962C8B-B14F-4D97-AF65-F5344CB8AC3E}">
        <p14:creationId xmlns:p14="http://schemas.microsoft.com/office/powerpoint/2010/main" val="605065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235" y="514221"/>
            <a:ext cx="7772400" cy="915695"/>
          </a:xfrm>
        </p:spPr>
        <p:txBody>
          <a:bodyPr>
            <a:normAutofit/>
          </a:bodyPr>
          <a:lstStyle/>
          <a:p>
            <a:r>
              <a:rPr lang="en-GB" sz="5400" b="1" dirty="0">
                <a:effectLst>
                  <a:outerShdw blurRad="38100" dist="38100" dir="2700000" algn="tl">
                    <a:srgbClr val="000000">
                      <a:alpha val="43137"/>
                    </a:srgbClr>
                  </a:outerShdw>
                </a:effectLst>
                <a:latin typeface="Gill Sans MT" panose="020B0502020104020203" pitchFamily="34" charset="0"/>
              </a:rPr>
              <a:t>Home Learning</a:t>
            </a:r>
          </a:p>
        </p:txBody>
      </p:sp>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211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594200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6A16C33A-88AA-4E75-9108-FF5CF965854F}"/>
              </a:ext>
            </a:extLst>
          </p:cNvPr>
          <p:cNvSpPr/>
          <p:nvPr/>
        </p:nvSpPr>
        <p:spPr>
          <a:xfrm>
            <a:off x="107504" y="1442547"/>
            <a:ext cx="2520280" cy="1200329"/>
          </a:xfrm>
          <a:prstGeom prst="rect">
            <a:avLst/>
          </a:prstGeom>
        </p:spPr>
        <p:txBody>
          <a:bodyPr wrap="square">
            <a:spAutoFit/>
          </a:bodyPr>
          <a:lstStyle/>
          <a:p>
            <a:r>
              <a:rPr lang="en-US" dirty="0">
                <a:latin typeface="Gill Sans MT" panose="020B0502020104020203" pitchFamily="34" charset="0"/>
              </a:rPr>
              <a:t>We propose the following weekly </a:t>
            </a:r>
          </a:p>
          <a:p>
            <a:r>
              <a:rPr lang="en-US" dirty="0">
                <a:latin typeface="Gill Sans MT" panose="020B0502020104020203" pitchFamily="34" charset="0"/>
              </a:rPr>
              <a:t>Home Learning schedule:</a:t>
            </a:r>
            <a:endParaRPr lang="en-GB" dirty="0">
              <a:latin typeface="Gill Sans MT" panose="020B0502020104020203" pitchFamily="34" charset="0"/>
            </a:endParaRPr>
          </a:p>
        </p:txBody>
      </p:sp>
      <p:sp>
        <p:nvSpPr>
          <p:cNvPr id="11" name="Rectangle 10">
            <a:extLst>
              <a:ext uri="{FF2B5EF4-FFF2-40B4-BE49-F238E27FC236}">
                <a16:creationId xmlns:a16="http://schemas.microsoft.com/office/drawing/2014/main" id="{6C0FEDDA-2DFE-4860-BA3C-ABF237D6F951}"/>
              </a:ext>
            </a:extLst>
          </p:cNvPr>
          <p:cNvSpPr/>
          <p:nvPr/>
        </p:nvSpPr>
        <p:spPr>
          <a:xfrm>
            <a:off x="6732240" y="2985839"/>
            <a:ext cx="2141984" cy="2585323"/>
          </a:xfrm>
          <a:prstGeom prst="rect">
            <a:avLst/>
          </a:prstGeom>
        </p:spPr>
        <p:txBody>
          <a:bodyPr wrap="square">
            <a:spAutoFit/>
          </a:bodyPr>
          <a:lstStyle/>
          <a:p>
            <a:r>
              <a:rPr lang="en-US" dirty="0">
                <a:latin typeface="Gill Sans MT" panose="020B0502020104020203" pitchFamily="34" charset="0"/>
              </a:rPr>
              <a:t>All of the above written in purple is priority learning and should be completed by all children.</a:t>
            </a:r>
          </a:p>
          <a:p>
            <a:endParaRPr lang="en-US" dirty="0">
              <a:latin typeface="Gill Sans MT" panose="020B0502020104020203" pitchFamily="34" charset="0"/>
            </a:endParaRPr>
          </a:p>
          <a:p>
            <a:r>
              <a:rPr lang="en-US" dirty="0">
                <a:latin typeface="Gill Sans MT" panose="020B0502020104020203" pitchFamily="34" charset="0"/>
              </a:rPr>
              <a:t>Everything in green is additional learning, and is optional.</a:t>
            </a:r>
          </a:p>
        </p:txBody>
      </p:sp>
      <p:pic>
        <p:nvPicPr>
          <p:cNvPr id="5" name="Picture 4">
            <a:extLst>
              <a:ext uri="{FF2B5EF4-FFF2-40B4-BE49-F238E27FC236}">
                <a16:creationId xmlns:a16="http://schemas.microsoft.com/office/drawing/2014/main" id="{0E7E1BD4-D529-469E-AA80-D355C45EC96D}"/>
              </a:ext>
            </a:extLst>
          </p:cNvPr>
          <p:cNvPicPr>
            <a:picLocks noChangeAspect="1"/>
          </p:cNvPicPr>
          <p:nvPr/>
        </p:nvPicPr>
        <p:blipFill>
          <a:blip r:embed="rId3"/>
          <a:stretch>
            <a:fillRect/>
          </a:stretch>
        </p:blipFill>
        <p:spPr>
          <a:xfrm>
            <a:off x="2411760" y="1340768"/>
            <a:ext cx="3986803" cy="4601232"/>
          </a:xfrm>
          <a:prstGeom prst="rect">
            <a:avLst/>
          </a:prstGeom>
        </p:spPr>
      </p:pic>
    </p:spTree>
    <p:extLst>
      <p:ext uri="{BB962C8B-B14F-4D97-AF65-F5344CB8AC3E}">
        <p14:creationId xmlns:p14="http://schemas.microsoft.com/office/powerpoint/2010/main" val="3447096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A5671D9-EBC9-43A2-95D4-4C08F7ED1668}"/>
              </a:ext>
            </a:extLst>
          </p:cNvPr>
          <p:cNvPicPr>
            <a:picLocks noChangeAspect="1"/>
          </p:cNvPicPr>
          <p:nvPr/>
        </p:nvPicPr>
        <p:blipFill>
          <a:blip r:embed="rId2"/>
          <a:stretch>
            <a:fillRect/>
          </a:stretch>
        </p:blipFill>
        <p:spPr>
          <a:xfrm>
            <a:off x="46334" y="1616592"/>
            <a:ext cx="9144000" cy="1912642"/>
          </a:xfrm>
          <a:prstGeom prst="rect">
            <a:avLst/>
          </a:prstGeom>
        </p:spPr>
      </p:pic>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9955" y="211460"/>
            <a:ext cx="8640960" cy="2873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9955" y="6186702"/>
            <a:ext cx="8640960" cy="24442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type="ctrTitle"/>
          </p:nvPr>
        </p:nvSpPr>
        <p:spPr>
          <a:xfrm>
            <a:off x="685800" y="351989"/>
            <a:ext cx="7772400" cy="915695"/>
          </a:xfrm>
        </p:spPr>
        <p:txBody>
          <a:bodyPr>
            <a:normAutofit/>
          </a:bodyPr>
          <a:lstStyle/>
          <a:p>
            <a:r>
              <a:rPr lang="en-GB" sz="5000" b="1" dirty="0">
                <a:effectLst>
                  <a:outerShdw blurRad="38100" dist="38100" dir="2700000" algn="tl">
                    <a:srgbClr val="000000">
                      <a:alpha val="43137"/>
                    </a:srgbClr>
                  </a:outerShdw>
                </a:effectLst>
                <a:latin typeface="Gill Sans MT" panose="020B0502020104020203" pitchFamily="34" charset="0"/>
              </a:rPr>
              <a:t>Home Learning</a:t>
            </a:r>
          </a:p>
        </p:txBody>
      </p:sp>
      <p:sp>
        <p:nvSpPr>
          <p:cNvPr id="5" name="Freeform 4"/>
          <p:cNvSpPr/>
          <p:nvPr/>
        </p:nvSpPr>
        <p:spPr>
          <a:xfrm>
            <a:off x="5444505" y="1856509"/>
            <a:ext cx="623786" cy="290946"/>
          </a:xfrm>
          <a:custGeom>
            <a:avLst/>
            <a:gdLst>
              <a:gd name="connsiteX0" fmla="*/ 623786 w 623786"/>
              <a:gd name="connsiteY0" fmla="*/ 290946 h 290946"/>
              <a:gd name="connsiteX1" fmla="*/ 471386 w 623786"/>
              <a:gd name="connsiteY1" fmla="*/ 277091 h 290946"/>
              <a:gd name="connsiteX2" fmla="*/ 429822 w 623786"/>
              <a:gd name="connsiteY2" fmla="*/ 263236 h 290946"/>
              <a:gd name="connsiteX3" fmla="*/ 374404 w 623786"/>
              <a:gd name="connsiteY3" fmla="*/ 249382 h 290946"/>
              <a:gd name="connsiteX4" fmla="*/ 249713 w 623786"/>
              <a:gd name="connsiteY4" fmla="*/ 193964 h 290946"/>
              <a:gd name="connsiteX5" fmla="*/ 208150 w 623786"/>
              <a:gd name="connsiteY5" fmla="*/ 180109 h 290946"/>
              <a:gd name="connsiteX6" fmla="*/ 125022 w 623786"/>
              <a:gd name="connsiteY6" fmla="*/ 110836 h 290946"/>
              <a:gd name="connsiteX7" fmla="*/ 83459 w 623786"/>
              <a:gd name="connsiteY7" fmla="*/ 96982 h 290946"/>
              <a:gd name="connsiteX8" fmla="*/ 41895 w 623786"/>
              <a:gd name="connsiteY8" fmla="*/ 69273 h 290946"/>
              <a:gd name="connsiteX9" fmla="*/ 14186 w 623786"/>
              <a:gd name="connsiteY9" fmla="*/ 27709 h 290946"/>
              <a:gd name="connsiteX10" fmla="*/ 331 w 623786"/>
              <a:gd name="connsiteY10" fmla="*/ 193964 h 290946"/>
              <a:gd name="connsiteX11" fmla="*/ 14186 w 623786"/>
              <a:gd name="connsiteY11" fmla="*/ 0 h 290946"/>
              <a:gd name="connsiteX12" fmla="*/ 138877 w 623786"/>
              <a:gd name="connsiteY12" fmla="*/ 55418 h 290946"/>
              <a:gd name="connsiteX13" fmla="*/ 235859 w 623786"/>
              <a:gd name="connsiteY13" fmla="*/ 83127 h 29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786" h="290946">
                <a:moveTo>
                  <a:pt x="623786" y="290946"/>
                </a:moveTo>
                <a:cubicBezTo>
                  <a:pt x="572986" y="286328"/>
                  <a:pt x="521883" y="284305"/>
                  <a:pt x="471386" y="277091"/>
                </a:cubicBezTo>
                <a:cubicBezTo>
                  <a:pt x="456929" y="275026"/>
                  <a:pt x="443864" y="267248"/>
                  <a:pt x="429822" y="263236"/>
                </a:cubicBezTo>
                <a:cubicBezTo>
                  <a:pt x="411513" y="258005"/>
                  <a:pt x="392877" y="254000"/>
                  <a:pt x="374404" y="249382"/>
                </a:cubicBezTo>
                <a:cubicBezTo>
                  <a:pt x="311428" y="217894"/>
                  <a:pt x="320477" y="220501"/>
                  <a:pt x="249713" y="193964"/>
                </a:cubicBezTo>
                <a:cubicBezTo>
                  <a:pt x="236039" y="188836"/>
                  <a:pt x="221212" y="186640"/>
                  <a:pt x="208150" y="180109"/>
                </a:cubicBezTo>
                <a:cubicBezTo>
                  <a:pt x="117487" y="134777"/>
                  <a:pt x="216952" y="172122"/>
                  <a:pt x="125022" y="110836"/>
                </a:cubicBezTo>
                <a:cubicBezTo>
                  <a:pt x="112871" y="102735"/>
                  <a:pt x="97313" y="101600"/>
                  <a:pt x="83459" y="96982"/>
                </a:cubicBezTo>
                <a:cubicBezTo>
                  <a:pt x="69604" y="87746"/>
                  <a:pt x="53669" y="81047"/>
                  <a:pt x="41895" y="69273"/>
                </a:cubicBezTo>
                <a:cubicBezTo>
                  <a:pt x="30121" y="57499"/>
                  <a:pt x="19452" y="11912"/>
                  <a:pt x="14186" y="27709"/>
                </a:cubicBezTo>
                <a:cubicBezTo>
                  <a:pt x="-3400" y="80466"/>
                  <a:pt x="331" y="249574"/>
                  <a:pt x="331" y="193964"/>
                </a:cubicBezTo>
                <a:cubicBezTo>
                  <a:pt x="331" y="129145"/>
                  <a:pt x="9568" y="64655"/>
                  <a:pt x="14186" y="0"/>
                </a:cubicBezTo>
                <a:cubicBezTo>
                  <a:pt x="63940" y="33169"/>
                  <a:pt x="68217" y="41286"/>
                  <a:pt x="138877" y="55418"/>
                </a:cubicBezTo>
                <a:cubicBezTo>
                  <a:pt x="218276" y="71298"/>
                  <a:pt x="187088" y="58742"/>
                  <a:pt x="235859" y="83127"/>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5534980" y="2111248"/>
            <a:ext cx="1872208" cy="461665"/>
          </a:xfrm>
          <a:prstGeom prst="rect">
            <a:avLst/>
          </a:prstGeom>
          <a:noFill/>
        </p:spPr>
        <p:txBody>
          <a:bodyPr wrap="square" rtlCol="0">
            <a:spAutoFit/>
          </a:bodyPr>
          <a:lstStyle/>
          <a:p>
            <a:r>
              <a:rPr lang="en-GB" sz="2400" b="1" dirty="0">
                <a:solidFill>
                  <a:srgbClr val="FF0000"/>
                </a:solidFill>
                <a:latin typeface="Bradley Hand ITC" panose="03070402050302030203" pitchFamily="66" charset="0"/>
              </a:rPr>
              <a:t>times tables!</a:t>
            </a:r>
          </a:p>
        </p:txBody>
      </p:sp>
      <p:sp>
        <p:nvSpPr>
          <p:cNvPr id="12" name="Rectangle 11">
            <a:extLst>
              <a:ext uri="{FF2B5EF4-FFF2-40B4-BE49-F238E27FC236}">
                <a16:creationId xmlns:a16="http://schemas.microsoft.com/office/drawing/2014/main" id="{6C0FEDDA-2DFE-4860-BA3C-ABF237D6F951}"/>
              </a:ext>
            </a:extLst>
          </p:cNvPr>
          <p:cNvSpPr/>
          <p:nvPr/>
        </p:nvSpPr>
        <p:spPr>
          <a:xfrm>
            <a:off x="46334" y="4039147"/>
            <a:ext cx="8874224" cy="923330"/>
          </a:xfrm>
          <a:prstGeom prst="rect">
            <a:avLst/>
          </a:prstGeom>
        </p:spPr>
        <p:txBody>
          <a:bodyPr wrap="square">
            <a:spAutoFit/>
          </a:bodyPr>
          <a:lstStyle/>
          <a:p>
            <a:r>
              <a:rPr lang="en-US" dirty="0">
                <a:latin typeface="Gill Sans MT" panose="020B0502020104020203" pitchFamily="34" charset="0"/>
              </a:rPr>
              <a:t>All of the above written in purple is priority learning and should be completed by all children.</a:t>
            </a:r>
          </a:p>
          <a:p>
            <a:endParaRPr lang="en-US" dirty="0">
              <a:latin typeface="Gill Sans MT" panose="020B0502020104020203" pitchFamily="34" charset="0"/>
            </a:endParaRPr>
          </a:p>
          <a:p>
            <a:r>
              <a:rPr lang="en-US" dirty="0">
                <a:latin typeface="Gill Sans MT" panose="020B0502020104020203" pitchFamily="34" charset="0"/>
              </a:rPr>
              <a:t>Everything in green is additional learning, and is optional.</a:t>
            </a:r>
          </a:p>
        </p:txBody>
      </p:sp>
      <p:pic>
        <p:nvPicPr>
          <p:cNvPr id="13" name="Picture 12">
            <a:extLst>
              <a:ext uri="{FF2B5EF4-FFF2-40B4-BE49-F238E27FC236}">
                <a16:creationId xmlns:a16="http://schemas.microsoft.com/office/drawing/2014/main" id="{D3781FD1-6BED-4E77-B7AF-104F8C369217}"/>
              </a:ext>
            </a:extLst>
          </p:cNvPr>
          <p:cNvPicPr>
            <a:picLocks noChangeAspect="1"/>
          </p:cNvPicPr>
          <p:nvPr/>
        </p:nvPicPr>
        <p:blipFill>
          <a:blip r:embed="rId4"/>
          <a:stretch>
            <a:fillRect/>
          </a:stretch>
        </p:blipFill>
        <p:spPr>
          <a:xfrm>
            <a:off x="79802" y="1290646"/>
            <a:ext cx="9144000" cy="296919"/>
          </a:xfrm>
          <a:prstGeom prst="rect">
            <a:avLst/>
          </a:prstGeom>
        </p:spPr>
      </p:pic>
    </p:spTree>
    <p:extLst>
      <p:ext uri="{BB962C8B-B14F-4D97-AF65-F5344CB8AC3E}">
        <p14:creationId xmlns:p14="http://schemas.microsoft.com/office/powerpoint/2010/main" val="3977243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294184"/>
            <a:ext cx="7772400" cy="915695"/>
          </a:xfrm>
        </p:spPr>
        <p:txBody>
          <a:bodyPr>
            <a:normAutofit/>
          </a:bodyPr>
          <a:lstStyle/>
          <a:p>
            <a:r>
              <a:rPr lang="en-GB" sz="5400" b="1" dirty="0">
                <a:effectLst>
                  <a:outerShdw blurRad="38100" dist="38100" dir="2700000" algn="tl">
                    <a:srgbClr val="000000">
                      <a:alpha val="43137"/>
                    </a:srgbClr>
                  </a:outerShdw>
                </a:effectLst>
                <a:latin typeface="Gill Sans MT" panose="020B0502020104020203" pitchFamily="34" charset="0"/>
              </a:rPr>
              <a:t>Reading</a:t>
            </a:r>
          </a:p>
        </p:txBody>
      </p:sp>
      <p:sp>
        <p:nvSpPr>
          <p:cNvPr id="3" name="Subtitle 2"/>
          <p:cNvSpPr>
            <a:spLocks noGrp="1"/>
          </p:cNvSpPr>
          <p:nvPr>
            <p:ph type="subTitle" idx="1"/>
          </p:nvPr>
        </p:nvSpPr>
        <p:spPr>
          <a:xfrm>
            <a:off x="356468" y="1150414"/>
            <a:ext cx="8604447" cy="4851052"/>
          </a:xfrm>
          <a:noFill/>
        </p:spPr>
        <p:txBody>
          <a:bodyPr>
            <a:normAutofit fontScale="92500" lnSpcReduction="10000"/>
          </a:bodyPr>
          <a:lstStyle/>
          <a:p>
            <a:pPr marL="285750" indent="-285750" algn="l">
              <a:buFont typeface="Arial" panose="020B0604020202020204" pitchFamily="34" charset="0"/>
              <a:buChar char="•"/>
            </a:pPr>
            <a:r>
              <a:rPr lang="en-US" sz="2000" dirty="0">
                <a:solidFill>
                  <a:schemeClr val="tx1"/>
                </a:solidFill>
                <a:latin typeface="Gill Sans MT" panose="020B0502020104020203" pitchFamily="34" charset="0"/>
              </a:rPr>
              <a:t>Children should be reading for at least 15 minutes each day either independently or with an adult.  This includes shared reading and being read to.</a:t>
            </a:r>
          </a:p>
          <a:p>
            <a:pPr marL="285750" indent="-285750" algn="l">
              <a:buFont typeface="Arial" panose="020B0604020202020204" pitchFamily="34" charset="0"/>
              <a:buChar char="•"/>
            </a:pPr>
            <a:r>
              <a:rPr lang="en-US" sz="2000" b="1" dirty="0">
                <a:solidFill>
                  <a:schemeClr val="tx1"/>
                </a:solidFill>
                <a:latin typeface="Gill Sans MT" panose="020B0502020104020203" pitchFamily="34" charset="0"/>
              </a:rPr>
              <a:t>In Year 4, children will continue to use their their Year 3 Reading Record.</a:t>
            </a:r>
          </a:p>
          <a:p>
            <a:pPr marL="285750" indent="-285750" algn="l">
              <a:buFont typeface="Arial" panose="020B0604020202020204" pitchFamily="34" charset="0"/>
              <a:buChar char="•"/>
            </a:pPr>
            <a:r>
              <a:rPr lang="en-US" sz="2000" dirty="0">
                <a:solidFill>
                  <a:schemeClr val="tx1"/>
                </a:solidFill>
                <a:latin typeface="Gill Sans MT" panose="020B0502020104020203" pitchFamily="34" charset="0"/>
              </a:rPr>
              <a:t>The expectation is that you record your child's reading </a:t>
            </a:r>
            <a:r>
              <a:rPr lang="en-US" sz="2000" b="1" dirty="0">
                <a:solidFill>
                  <a:schemeClr val="tx1"/>
                </a:solidFill>
                <a:latin typeface="Gill Sans MT" panose="020B0502020104020203" pitchFamily="34" charset="0"/>
              </a:rPr>
              <a:t>once a week and sign</a:t>
            </a:r>
            <a:r>
              <a:rPr lang="en-US" sz="2000" b="1">
                <a:solidFill>
                  <a:schemeClr val="tx1"/>
                </a:solidFill>
                <a:latin typeface="Gill Sans MT" panose="020B0502020104020203" pitchFamily="34" charset="0"/>
              </a:rPr>
              <a:t>/initial</a:t>
            </a:r>
            <a:r>
              <a:rPr lang="en-US" sz="2000">
                <a:solidFill>
                  <a:schemeClr val="tx1"/>
                </a:solidFill>
                <a:latin typeface="Gill Sans MT" panose="020B0502020104020203" pitchFamily="34" charset="0"/>
              </a:rPr>
              <a:t>. </a:t>
            </a:r>
            <a:r>
              <a:rPr lang="en-US" sz="2000" dirty="0">
                <a:solidFill>
                  <a:schemeClr val="tx1"/>
                </a:solidFill>
                <a:latin typeface="Gill Sans MT" panose="020B0502020104020203" pitchFamily="34" charset="0"/>
              </a:rPr>
              <a:t>Children should then record their reading </a:t>
            </a:r>
            <a:r>
              <a:rPr lang="en-US" sz="2000" b="1" dirty="0">
                <a:solidFill>
                  <a:schemeClr val="tx1"/>
                </a:solidFill>
                <a:latin typeface="Gill Sans MT" panose="020B0502020104020203" pitchFamily="34" charset="0"/>
              </a:rPr>
              <a:t>independently two times a week</a:t>
            </a:r>
            <a:r>
              <a:rPr lang="en-US" sz="2000" dirty="0">
                <a:solidFill>
                  <a:schemeClr val="tx1"/>
                </a:solidFill>
                <a:latin typeface="Gill Sans MT" panose="020B0502020104020203" pitchFamily="34" charset="0"/>
              </a:rPr>
              <a:t>. </a:t>
            </a:r>
          </a:p>
          <a:p>
            <a:pPr marL="285750" indent="-285750" algn="l">
              <a:buFont typeface="Arial" panose="020B0604020202020204" pitchFamily="34" charset="0"/>
              <a:buChar char="•"/>
            </a:pPr>
            <a:r>
              <a:rPr lang="en-US" sz="2000" dirty="0">
                <a:solidFill>
                  <a:schemeClr val="tx1"/>
                </a:solidFill>
                <a:latin typeface="Gill Sans MT" panose="020B0502020104020203" pitchFamily="34" charset="0"/>
              </a:rPr>
              <a:t>Any books can be recorded, not just school books.</a:t>
            </a:r>
            <a:endParaRPr lang="en-US" sz="2000" b="1" dirty="0">
              <a:solidFill>
                <a:schemeClr val="tx1"/>
              </a:solidFill>
              <a:latin typeface="Gill Sans MT" panose="020B0502020104020203" pitchFamily="34" charset="0"/>
            </a:endParaRPr>
          </a:p>
          <a:p>
            <a:pPr marL="285750" indent="-285750" algn="l">
              <a:buFont typeface="Arial" panose="020B0604020202020204" pitchFamily="34" charset="0"/>
              <a:buChar char="•"/>
            </a:pPr>
            <a:r>
              <a:rPr lang="en-US" sz="2000" dirty="0">
                <a:solidFill>
                  <a:schemeClr val="tx1"/>
                </a:solidFill>
                <a:latin typeface="Gill Sans MT" panose="020B0502020104020203" pitchFamily="34" charset="0"/>
              </a:rPr>
              <a:t>Children will be given opportunities, throughout the week, to take AR reading book quizzes and to go to the library to change their Accelerated Reader book and Free Reader book.</a:t>
            </a:r>
          </a:p>
          <a:p>
            <a:pPr marL="285750" indent="-285750" algn="l">
              <a:buFont typeface="Arial" panose="020B0604020202020204" pitchFamily="34" charset="0"/>
              <a:buChar char="•"/>
            </a:pPr>
            <a:r>
              <a:rPr lang="en-US" sz="2000" dirty="0">
                <a:solidFill>
                  <a:schemeClr val="tx1"/>
                </a:solidFill>
                <a:latin typeface="Gill Sans MT" panose="020B0502020104020203" pitchFamily="34" charset="0"/>
              </a:rPr>
              <a:t>Accelerated Reader book codes will change when needed and pupils will be made aware of this. Book codes are decided using several means: the quizzes pupils take after reading a book, termly assessments plus teachers observations and professional judgement.</a:t>
            </a:r>
          </a:p>
          <a:p>
            <a:pPr marL="285750" lvl="0" indent="-285750" algn="l">
              <a:spcBef>
                <a:spcPts val="360"/>
              </a:spcBef>
              <a:buClr>
                <a:schemeClr val="dk1"/>
              </a:buClr>
              <a:buSzPts val="1800"/>
              <a:buFont typeface="Arial"/>
              <a:buChar char="•"/>
            </a:pPr>
            <a:r>
              <a:rPr lang="en-US" sz="2000" dirty="0">
                <a:solidFill>
                  <a:schemeClr val="tx1"/>
                </a:solidFill>
                <a:latin typeface="Gill Sans MT" panose="020B0502020104020203" pitchFamily="34" charset="0"/>
              </a:rPr>
              <a:t>It is important that children see reading as a pleasurable experience. Let them see you reading for pleasure!</a:t>
            </a:r>
          </a:p>
          <a:p>
            <a:endParaRPr lang="en-GB" sz="1800" dirty="0"/>
          </a:p>
        </p:txBody>
      </p:sp>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444" y="181884"/>
            <a:ext cx="8640960" cy="2233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5942000"/>
            <a:ext cx="8640960" cy="360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695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235" y="474725"/>
            <a:ext cx="7772400" cy="915695"/>
          </a:xfrm>
        </p:spPr>
        <p:txBody>
          <a:bodyPr>
            <a:normAutofit/>
          </a:bodyPr>
          <a:lstStyle/>
          <a:p>
            <a:r>
              <a:rPr lang="en-GB" sz="5400" b="1" dirty="0">
                <a:effectLst>
                  <a:outerShdw blurRad="38100" dist="38100" dir="2700000" algn="tl">
                    <a:srgbClr val="000000">
                      <a:alpha val="43137"/>
                    </a:srgbClr>
                  </a:outerShdw>
                </a:effectLst>
                <a:latin typeface="Gill Sans MT" panose="020B0502020104020203" pitchFamily="34" charset="0"/>
              </a:rPr>
              <a:t>Spelling</a:t>
            </a:r>
          </a:p>
        </p:txBody>
      </p:sp>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211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6084943"/>
            <a:ext cx="8640960" cy="280752"/>
          </a:xfrm>
          <a:prstGeom prst="rect">
            <a:avLst/>
          </a:prstGeom>
          <a:noFill/>
          <a:extLst>
            <a:ext uri="{909E8E84-426E-40DD-AFC4-6F175D3DCCD1}">
              <a14:hiddenFill xmlns:a14="http://schemas.microsoft.com/office/drawing/2010/main">
                <a:solidFill>
                  <a:srgbClr val="FFFFFF"/>
                </a:solidFill>
              </a14:hiddenFill>
            </a:ext>
          </a:extLst>
        </p:spPr>
      </p:pic>
      <p:sp>
        <p:nvSpPr>
          <p:cNvPr id="10" name="Subtitle 2">
            <a:extLst>
              <a:ext uri="{FF2B5EF4-FFF2-40B4-BE49-F238E27FC236}">
                <a16:creationId xmlns:a16="http://schemas.microsoft.com/office/drawing/2014/main" id="{A1A874E9-B1B3-4620-8F6B-BF40F2EE5643}"/>
              </a:ext>
            </a:extLst>
          </p:cNvPr>
          <p:cNvSpPr>
            <a:spLocks noGrp="1"/>
          </p:cNvSpPr>
          <p:nvPr/>
        </p:nvSpPr>
        <p:spPr>
          <a:xfrm>
            <a:off x="179511" y="1103790"/>
            <a:ext cx="8781403" cy="47452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600" b="1" u="sng" dirty="0">
                <a:solidFill>
                  <a:schemeClr val="tx1"/>
                </a:solidFill>
                <a:latin typeface="Gill Sans MT" panose="020B0502020104020203" pitchFamily="34" charset="0"/>
              </a:rPr>
              <a:t>Y3-6</a:t>
            </a:r>
            <a:endParaRPr lang="en-GB" sz="1600" dirty="0">
              <a:solidFill>
                <a:schemeClr val="tx1"/>
              </a:solidFill>
              <a:latin typeface="Gill Sans MT" panose="020B0502020104020203" pitchFamily="34" charset="0"/>
            </a:endParaRPr>
          </a:p>
          <a:p>
            <a:pPr marL="457200" lvl="0" indent="-457200" algn="l">
              <a:buFont typeface="Arial" panose="020B0604020202020204" pitchFamily="34" charset="0"/>
              <a:buChar char="•"/>
            </a:pPr>
            <a:r>
              <a:rPr lang="en-GB" sz="1600" dirty="0">
                <a:solidFill>
                  <a:schemeClr val="tx1"/>
                </a:solidFill>
                <a:latin typeface="Gill Sans MT" panose="020B0502020104020203" pitchFamily="34" charset="0"/>
              </a:rPr>
              <a:t>Children will learn a pattern/rule every two weeks.  They will complete numerous spelling activities across the two weeks and then have the opportunity to apply these spelling rules every other Friday which will be checked. </a:t>
            </a:r>
          </a:p>
          <a:p>
            <a:pPr lvl="0" algn="l"/>
            <a:endParaRPr lang="en-GB" sz="1600" dirty="0">
              <a:solidFill>
                <a:schemeClr val="tx1"/>
              </a:solidFill>
              <a:latin typeface="Gill Sans MT" panose="020B0502020104020203" pitchFamily="34" charset="0"/>
            </a:endParaRPr>
          </a:p>
          <a:p>
            <a:pPr marL="457200" lvl="0" indent="-457200" algn="l">
              <a:buFont typeface="Arial" panose="020B0604020202020204" pitchFamily="34" charset="0"/>
              <a:buChar char="•"/>
            </a:pPr>
            <a:r>
              <a:rPr lang="en-GB" sz="1600" dirty="0">
                <a:solidFill>
                  <a:schemeClr val="tx1"/>
                </a:solidFill>
                <a:latin typeface="Gill Sans MT" panose="020B0502020104020203" pitchFamily="34" charset="0"/>
              </a:rPr>
              <a:t>There will be no spelling lists on the website but a selection of example words from that week’s patter/rule will be added.</a:t>
            </a:r>
          </a:p>
          <a:p>
            <a:pPr lvl="0" algn="l"/>
            <a:endParaRPr lang="en-GB" sz="1600" dirty="0">
              <a:solidFill>
                <a:schemeClr val="tx1"/>
              </a:solidFill>
              <a:latin typeface="Gill Sans MT" panose="020B0502020104020203" pitchFamily="34" charset="0"/>
            </a:endParaRPr>
          </a:p>
          <a:p>
            <a:pPr marL="457200" lvl="0" indent="-457200" algn="l">
              <a:buFont typeface="Arial" panose="020B0604020202020204" pitchFamily="34" charset="0"/>
              <a:buChar char="•"/>
            </a:pPr>
            <a:r>
              <a:rPr lang="en-GB" sz="1600" dirty="0">
                <a:solidFill>
                  <a:schemeClr val="tx1"/>
                </a:solidFill>
                <a:latin typeface="Gill Sans MT" panose="020B0502020104020203" pitchFamily="34" charset="0"/>
              </a:rPr>
              <a:t>Please practise common words (Red Words) regularly at home; use strategies that work for your child to help them learn these words e.g. look/cover/write/check, using for handwriting practice, flashcards, magnetic letters…</a:t>
            </a:r>
          </a:p>
          <a:p>
            <a:pPr lvl="0" algn="l"/>
            <a:endParaRPr lang="en-GB" sz="1600" dirty="0">
              <a:solidFill>
                <a:schemeClr val="tx1"/>
              </a:solidFill>
              <a:latin typeface="Gill Sans MT" panose="020B0502020104020203" pitchFamily="34" charset="0"/>
            </a:endParaRPr>
          </a:p>
          <a:p>
            <a:pPr marL="457200" lvl="0" indent="-457200" algn="l">
              <a:buFont typeface="Arial" panose="020B0604020202020204" pitchFamily="34" charset="0"/>
              <a:buChar char="•"/>
            </a:pPr>
            <a:r>
              <a:rPr lang="en-GB" sz="1600" dirty="0">
                <a:solidFill>
                  <a:schemeClr val="tx1"/>
                </a:solidFill>
                <a:latin typeface="Gill Sans MT" panose="020B0502020104020203" pitchFamily="34" charset="0"/>
              </a:rPr>
              <a:t>Encourage children to think for themselves first before asking you to spell a word – remind them of strategies they can use such as sounding the word out and thinking about other words they know with a similar pattern.  Encourage the use of a dictionary where appropriate.</a:t>
            </a:r>
          </a:p>
          <a:p>
            <a:pPr lvl="0" algn="l"/>
            <a:endParaRPr lang="en-GB" sz="1600" dirty="0">
              <a:solidFill>
                <a:schemeClr val="tx1"/>
              </a:solidFill>
              <a:latin typeface="Gill Sans MT" panose="020B0502020104020203" pitchFamily="34" charset="0"/>
            </a:endParaRPr>
          </a:p>
          <a:p>
            <a:pPr marL="457200" lvl="0" indent="-457200" algn="l">
              <a:buFont typeface="Arial" panose="020B0604020202020204" pitchFamily="34" charset="0"/>
              <a:buChar char="•"/>
            </a:pPr>
            <a:r>
              <a:rPr lang="en-GB" sz="1600" dirty="0">
                <a:solidFill>
                  <a:schemeClr val="tx1"/>
                </a:solidFill>
                <a:latin typeface="Gill Sans MT" panose="020B0502020104020203" pitchFamily="34" charset="0"/>
              </a:rPr>
              <a:t>When your child has finished their home learning there is no need for you to correct all spelling mistakes but you could point out some spellings that you know they have been practising. </a:t>
            </a:r>
          </a:p>
          <a:p>
            <a:pPr marL="285750" indent="-285750">
              <a:buFont typeface="Arial" panose="020B0604020202020204" pitchFamily="34" charset="0"/>
              <a:buChar char="•"/>
            </a:pPr>
            <a:endParaRPr lang="en-GB" sz="1600" dirty="0"/>
          </a:p>
        </p:txBody>
      </p:sp>
    </p:spTree>
    <p:extLst>
      <p:ext uri="{BB962C8B-B14F-4D97-AF65-F5344CB8AC3E}">
        <p14:creationId xmlns:p14="http://schemas.microsoft.com/office/powerpoint/2010/main" val="2231265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64588"/>
            <a:ext cx="8640960" cy="25848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571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 name="Title 5"/>
          <p:cNvSpPr>
            <a:spLocks noGrp="1"/>
          </p:cNvSpPr>
          <p:nvPr>
            <p:ph type="title"/>
          </p:nvPr>
        </p:nvSpPr>
        <p:spPr>
          <a:xfrm>
            <a:off x="457200" y="980728"/>
            <a:ext cx="8229600" cy="1143000"/>
          </a:xfrm>
        </p:spPr>
        <p:txBody>
          <a:bodyPr>
            <a:normAutofit fontScale="90000"/>
          </a:bodyPr>
          <a:lstStyle/>
          <a:p>
            <a:pPr algn="l"/>
            <a:br>
              <a:rPr lang="en-GB" dirty="0">
                <a:latin typeface="Gill Sans MT" panose="020B0502020104020203" pitchFamily="34" charset="0"/>
              </a:rPr>
            </a:br>
            <a:endParaRPr lang="en-GB" dirty="0">
              <a:latin typeface="Gill Sans MT" panose="020B0502020104020203" pitchFamily="34" charset="0"/>
            </a:endParaRPr>
          </a:p>
        </p:txBody>
      </p:sp>
      <p:sp>
        <p:nvSpPr>
          <p:cNvPr id="2" name="TextBox 1"/>
          <p:cNvSpPr txBox="1"/>
          <p:nvPr/>
        </p:nvSpPr>
        <p:spPr>
          <a:xfrm>
            <a:off x="0" y="301256"/>
            <a:ext cx="9324528" cy="1477328"/>
          </a:xfrm>
          <a:prstGeom prst="rect">
            <a:avLst/>
          </a:prstGeom>
          <a:noFill/>
        </p:spPr>
        <p:txBody>
          <a:bodyPr wrap="square" rtlCol="0">
            <a:spAutoFit/>
          </a:bodyPr>
          <a:lstStyle/>
          <a:p>
            <a:pPr algn="ctr"/>
            <a:r>
              <a:rPr lang="en-GB" sz="5400" b="1" dirty="0">
                <a:effectLst>
                  <a:outerShdw blurRad="38100" dist="38100" dir="2700000" algn="tl">
                    <a:srgbClr val="000000">
                      <a:alpha val="43137"/>
                    </a:srgbClr>
                  </a:outerShdw>
                </a:effectLst>
                <a:latin typeface="Gill Sans MT" panose="020B0502020104020203" pitchFamily="34" charset="0"/>
              </a:rPr>
              <a:t>Year 4 Multiplication Check</a:t>
            </a:r>
          </a:p>
          <a:p>
            <a:pPr algn="ctr"/>
            <a:endParaRPr lang="en-GB" dirty="0"/>
          </a:p>
          <a:p>
            <a:pPr algn="ctr"/>
            <a:endParaRPr lang="en-GB" dirty="0"/>
          </a:p>
        </p:txBody>
      </p:sp>
      <p:sp>
        <p:nvSpPr>
          <p:cNvPr id="3" name="Rectangle 2">
            <a:extLst>
              <a:ext uri="{FF2B5EF4-FFF2-40B4-BE49-F238E27FC236}">
                <a16:creationId xmlns:a16="http://schemas.microsoft.com/office/drawing/2014/main" id="{06256783-EC70-75DA-8F7D-4C91676633EB}"/>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7" name="Picture 2">
            <a:extLst>
              <a:ext uri="{FF2B5EF4-FFF2-40B4-BE49-F238E27FC236}">
                <a16:creationId xmlns:a16="http://schemas.microsoft.com/office/drawing/2014/main" id="{3B4D0D36-1184-F6E8-A259-C6DAD97FCE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6082968"/>
            <a:ext cx="8640960" cy="265212"/>
          </a:xfrm>
          <a:prstGeom prst="rect">
            <a:avLst/>
          </a:prstGeom>
          <a:noFill/>
          <a:extLst>
            <a:ext uri="{909E8E84-426E-40DD-AFC4-6F175D3DCCD1}">
              <a14:hiddenFill xmlns:a14="http://schemas.microsoft.com/office/drawing/2010/main">
                <a:solidFill>
                  <a:srgbClr val="FFFFFF"/>
                </a:solidFill>
              </a14:hiddenFill>
            </a:ext>
          </a:extLst>
        </p:spPr>
      </p:pic>
      <p:sp>
        <p:nvSpPr>
          <p:cNvPr id="18" name="Content Placeholder 2">
            <a:extLst>
              <a:ext uri="{FF2B5EF4-FFF2-40B4-BE49-F238E27FC236}">
                <a16:creationId xmlns:a16="http://schemas.microsoft.com/office/drawing/2014/main" id="{0B0B8856-378C-4A28-899F-897FCCE7E21B}"/>
              </a:ext>
            </a:extLst>
          </p:cNvPr>
          <p:cNvSpPr txBox="1">
            <a:spLocks/>
          </p:cNvSpPr>
          <p:nvPr/>
        </p:nvSpPr>
        <p:spPr>
          <a:xfrm>
            <a:off x="69273" y="1249616"/>
            <a:ext cx="7383047" cy="2553626"/>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000" dirty="0">
                <a:latin typeface="Gill Sans MT" panose="020B0502020104020203" pitchFamily="34" charset="0"/>
              </a:rPr>
              <a:t>The national times table check is a test for all year four pupils that takes place in June. The purpose of the check is to determine whether your child can fluently recall their times tables up to 12, which is essential for future success in mathematics. </a:t>
            </a:r>
          </a:p>
          <a:p>
            <a:r>
              <a:rPr lang="en-GB" sz="2000" dirty="0">
                <a:latin typeface="Gill Sans MT" panose="020B0502020104020203" pitchFamily="34" charset="0"/>
              </a:rPr>
              <a:t>It is an on-screen check consisting of 25 times table questions. Your child will be able to answer 3 practice questions before taking the actual check. They will then have 6 seconds to answer each question. On average, the check should take no longer than 5 minutes to complete. </a:t>
            </a:r>
          </a:p>
        </p:txBody>
      </p:sp>
      <p:pic>
        <p:nvPicPr>
          <p:cNvPr id="2050" name="Picture 2" descr="Year 4 Multiplication Tables Check Guidance – Kensington Avenue Primary  School">
            <a:extLst>
              <a:ext uri="{FF2B5EF4-FFF2-40B4-BE49-F238E27FC236}">
                <a16:creationId xmlns:a16="http://schemas.microsoft.com/office/drawing/2014/main" id="{7EE1D101-FBDE-4F2C-BED1-AA47D37F330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026" t="16623" r="18136" b="17414"/>
          <a:stretch/>
        </p:blipFill>
        <p:spPr bwMode="auto">
          <a:xfrm>
            <a:off x="7308303" y="1352986"/>
            <a:ext cx="1818111" cy="145764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F98CFF57-4C48-4251-9B75-53CA82126492}"/>
              </a:ext>
            </a:extLst>
          </p:cNvPr>
          <p:cNvSpPr/>
          <p:nvPr/>
        </p:nvSpPr>
        <p:spPr>
          <a:xfrm>
            <a:off x="136735" y="4204749"/>
            <a:ext cx="9051058" cy="1938992"/>
          </a:xfrm>
          <a:prstGeom prst="rect">
            <a:avLst/>
          </a:prstGeom>
        </p:spPr>
        <p:txBody>
          <a:bodyPr wrap="square">
            <a:spAutoFit/>
          </a:bodyPr>
          <a:lstStyle/>
          <a:p>
            <a:pPr marL="285750" indent="-285750">
              <a:buFont typeface="Arial" panose="020B0604020202020204" pitchFamily="34" charset="0"/>
              <a:buChar char="•"/>
            </a:pPr>
            <a:r>
              <a:rPr lang="en-GB" sz="2000" dirty="0">
                <a:latin typeface="Gill Sans MT" panose="020B0502020104020203" pitchFamily="34" charset="0"/>
              </a:rPr>
              <a:t>When we receive the results, we will share them with the you and the children in their end of year reports. There is no pass mark.</a:t>
            </a:r>
          </a:p>
          <a:p>
            <a:pPr marL="285750" indent="-285750">
              <a:buFont typeface="Arial" panose="020B0604020202020204" pitchFamily="34" charset="0"/>
              <a:buChar char="•"/>
            </a:pPr>
            <a:r>
              <a:rPr lang="en-GB" sz="2000" dirty="0">
                <a:latin typeface="Gill Sans MT" panose="020B0502020104020203" pitchFamily="34" charset="0"/>
              </a:rPr>
              <a:t>We focus on times tables at least once a week in class, (twice a week in the lead up to the test) using a range of online programmes. There is an abundance of resources online which children can use at home, so please encourage your child to practice -  they all have log in details for TTRS and </a:t>
            </a:r>
            <a:r>
              <a:rPr lang="en-GB" sz="2000" dirty="0" err="1">
                <a:latin typeface="Gill Sans MT" panose="020B0502020104020203" pitchFamily="34" charset="0"/>
              </a:rPr>
              <a:t>Sumdog</a:t>
            </a:r>
            <a:r>
              <a:rPr lang="en-GB" sz="2000" dirty="0">
                <a:latin typeface="Gill Sans MT" panose="020B0502020104020203" pitchFamily="34" charset="0"/>
              </a:rPr>
              <a:t>.</a:t>
            </a:r>
          </a:p>
        </p:txBody>
      </p:sp>
    </p:spTree>
    <p:extLst>
      <p:ext uri="{BB962C8B-B14F-4D97-AF65-F5344CB8AC3E}">
        <p14:creationId xmlns:p14="http://schemas.microsoft.com/office/powerpoint/2010/main" val="357219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235" y="621212"/>
            <a:ext cx="7772400" cy="915695"/>
          </a:xfrm>
        </p:spPr>
        <p:txBody>
          <a:bodyPr>
            <a:normAutofit/>
          </a:bodyPr>
          <a:lstStyle/>
          <a:p>
            <a:r>
              <a:rPr lang="en-GB" sz="5400" b="1" dirty="0">
                <a:effectLst>
                  <a:outerShdw blurRad="38100" dist="38100" dir="2700000" algn="tl">
                    <a:srgbClr val="000000">
                      <a:alpha val="43137"/>
                    </a:srgbClr>
                  </a:outerShdw>
                </a:effectLst>
                <a:latin typeface="Gill Sans MT" panose="020B0502020104020203" pitchFamily="34" charset="0"/>
              </a:rPr>
              <a:t>Behaviour</a:t>
            </a:r>
          </a:p>
        </p:txBody>
      </p:sp>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211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5942000"/>
            <a:ext cx="8640960" cy="36004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E2ACAF2-EC2E-40B9-A299-DD99539EE71C}"/>
              </a:ext>
            </a:extLst>
          </p:cNvPr>
          <p:cNvPicPr>
            <a:picLocks noChangeAspect="1"/>
          </p:cNvPicPr>
          <p:nvPr/>
        </p:nvPicPr>
        <p:blipFill>
          <a:blip r:embed="rId3"/>
          <a:stretch>
            <a:fillRect/>
          </a:stretch>
        </p:blipFill>
        <p:spPr>
          <a:xfrm>
            <a:off x="319955" y="1586619"/>
            <a:ext cx="2915896" cy="4026953"/>
          </a:xfrm>
          <a:prstGeom prst="rect">
            <a:avLst/>
          </a:prstGeom>
        </p:spPr>
      </p:pic>
      <p:sp>
        <p:nvSpPr>
          <p:cNvPr id="8" name="Subtitle 2">
            <a:extLst>
              <a:ext uri="{FF2B5EF4-FFF2-40B4-BE49-F238E27FC236}">
                <a16:creationId xmlns:a16="http://schemas.microsoft.com/office/drawing/2014/main" id="{C3DA8CF5-E346-44FD-9F80-BA814716994A}"/>
              </a:ext>
            </a:extLst>
          </p:cNvPr>
          <p:cNvSpPr>
            <a:spLocks noGrp="1"/>
          </p:cNvSpPr>
          <p:nvPr>
            <p:ph type="subTitle" idx="1"/>
          </p:nvPr>
        </p:nvSpPr>
        <p:spPr>
          <a:xfrm>
            <a:off x="3249349" y="1719858"/>
            <a:ext cx="5725064" cy="3528392"/>
          </a:xfrm>
        </p:spPr>
        <p:txBody>
          <a:bodyPr>
            <a:noAutofit/>
          </a:bodyPr>
          <a:lstStyle/>
          <a:p>
            <a:pPr marL="285750" indent="-285750" algn="l">
              <a:buFont typeface="Arial" panose="020B0604020202020204" pitchFamily="34" charset="0"/>
              <a:buChar char="•"/>
            </a:pPr>
            <a:r>
              <a:rPr lang="en-GB" sz="2000" dirty="0">
                <a:solidFill>
                  <a:schemeClr val="tx1"/>
                </a:solidFill>
                <a:latin typeface="Gill Sans MT" panose="020B0502020104020203" pitchFamily="34" charset="0"/>
              </a:rPr>
              <a:t>Positive behaviour will always be praised.</a:t>
            </a:r>
          </a:p>
          <a:p>
            <a:pPr marL="285750" indent="-285750" algn="l">
              <a:buFont typeface="Arial" panose="020B0604020202020204" pitchFamily="34" charset="0"/>
              <a:buChar char="•"/>
            </a:pPr>
            <a:endParaRPr lang="en-GB" sz="2000" dirty="0">
              <a:solidFill>
                <a:schemeClr val="tx1"/>
              </a:solidFill>
              <a:latin typeface="Gill Sans MT" panose="020B0502020104020203" pitchFamily="34" charset="0"/>
            </a:endParaRPr>
          </a:p>
          <a:p>
            <a:pPr marL="285750" indent="-285750" algn="l">
              <a:buFont typeface="Arial" panose="020B0604020202020204" pitchFamily="34" charset="0"/>
              <a:buChar char="•"/>
            </a:pPr>
            <a:r>
              <a:rPr lang="en-GB" sz="2000" dirty="0">
                <a:solidFill>
                  <a:schemeClr val="tx1"/>
                </a:solidFill>
                <a:latin typeface="Gill Sans MT" panose="020B0502020104020203" pitchFamily="34" charset="0"/>
              </a:rPr>
              <a:t>Each week children will have the opportunity to earn house points etc. for effort or behaviour.</a:t>
            </a:r>
          </a:p>
          <a:p>
            <a:pPr marL="285750" indent="-285750" algn="l">
              <a:buFont typeface="Arial" panose="020B0604020202020204" pitchFamily="34" charset="0"/>
              <a:buChar char="•"/>
            </a:pPr>
            <a:endParaRPr lang="en-GB" sz="2000" dirty="0">
              <a:solidFill>
                <a:schemeClr val="tx1"/>
              </a:solidFill>
              <a:latin typeface="Gill Sans MT" panose="020B0502020104020203" pitchFamily="34" charset="0"/>
            </a:endParaRPr>
          </a:p>
          <a:p>
            <a:pPr marL="285750" indent="-285750" algn="l">
              <a:buFont typeface="Arial" panose="020B0604020202020204" pitchFamily="34" charset="0"/>
              <a:buChar char="•"/>
            </a:pPr>
            <a:r>
              <a:rPr lang="en-GB" sz="2000" dirty="0">
                <a:solidFill>
                  <a:schemeClr val="tx1"/>
                </a:solidFill>
                <a:latin typeface="Gill Sans MT" panose="020B0502020104020203" pitchFamily="34" charset="0"/>
              </a:rPr>
              <a:t>Sometimes yellow and red cards will need to be used, this will always be in line with the Belonging and Behaviour Policy.</a:t>
            </a:r>
          </a:p>
          <a:p>
            <a:pPr marL="285750" indent="-285750" algn="l">
              <a:buFont typeface="Arial" panose="020B0604020202020204" pitchFamily="34" charset="0"/>
              <a:buChar char="•"/>
            </a:pPr>
            <a:endParaRPr lang="en-GB" sz="2000" dirty="0">
              <a:solidFill>
                <a:schemeClr val="tx1"/>
              </a:solidFill>
              <a:latin typeface="Gill Sans MT" panose="020B0502020104020203" pitchFamily="34" charset="0"/>
            </a:endParaRPr>
          </a:p>
          <a:p>
            <a:pPr marL="285750" indent="-285750" algn="l">
              <a:buFont typeface="Arial" panose="020B0604020202020204" pitchFamily="34" charset="0"/>
              <a:buChar char="•"/>
            </a:pPr>
            <a:r>
              <a:rPr lang="en-GB" sz="2000" dirty="0">
                <a:solidFill>
                  <a:schemeClr val="tx1"/>
                </a:solidFill>
                <a:latin typeface="Gill Sans MT" panose="020B0502020104020203" pitchFamily="34" charset="0"/>
              </a:rPr>
              <a:t>Parents will be contacted during the school day if their child has received a red card.  Red cards are recorded in the classroom behaviour log.</a:t>
            </a:r>
          </a:p>
        </p:txBody>
      </p:sp>
    </p:spTree>
    <p:extLst>
      <p:ext uri="{BB962C8B-B14F-4D97-AF65-F5344CB8AC3E}">
        <p14:creationId xmlns:p14="http://schemas.microsoft.com/office/powerpoint/2010/main" val="4064311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2EDCD6-EE96-4CF3-A208-7D6312F5BD45}"/>
              </a:ext>
            </a:extLst>
          </p:cNvPr>
          <p:cNvSpPr txBox="1">
            <a:spLocks/>
          </p:cNvSpPr>
          <p:nvPr/>
        </p:nvSpPr>
        <p:spPr>
          <a:xfrm>
            <a:off x="611560" y="430896"/>
            <a:ext cx="7772400" cy="662207"/>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a:effectLst>
                  <a:outerShdw blurRad="38100" dist="38100" dir="2700000" algn="tl">
                    <a:srgbClr val="000000">
                      <a:alpha val="43137"/>
                    </a:srgbClr>
                  </a:outerShdw>
                </a:effectLst>
                <a:latin typeface="Gill Sans MT" panose="020B0502020104020203" pitchFamily="34" charset="0"/>
              </a:rPr>
              <a:t>Assessment</a:t>
            </a:r>
          </a:p>
        </p:txBody>
      </p:sp>
      <p:pic>
        <p:nvPicPr>
          <p:cNvPr id="5" name="Picture 2">
            <a:extLst>
              <a:ext uri="{FF2B5EF4-FFF2-40B4-BE49-F238E27FC236}">
                <a16:creationId xmlns:a16="http://schemas.microsoft.com/office/drawing/2014/main" id="{7E11775D-1A8D-4B39-8225-AF6D9BFBC5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211460"/>
            <a:ext cx="8640960" cy="28730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764D3B4-3995-42FC-8682-8B8E457A8780}"/>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7" name="Picture 2">
            <a:extLst>
              <a:ext uri="{FF2B5EF4-FFF2-40B4-BE49-F238E27FC236}">
                <a16:creationId xmlns:a16="http://schemas.microsoft.com/office/drawing/2014/main" id="{75D0B351-753F-4F49-B791-50D6EAC762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6074375"/>
            <a:ext cx="8640960" cy="306953"/>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2">
            <a:extLst>
              <a:ext uri="{FF2B5EF4-FFF2-40B4-BE49-F238E27FC236}">
                <a16:creationId xmlns:a16="http://schemas.microsoft.com/office/drawing/2014/main" id="{D5BB2545-CEAC-48B4-BEB2-BA6AC36A5E67}"/>
              </a:ext>
            </a:extLst>
          </p:cNvPr>
          <p:cNvSpPr txBox="1">
            <a:spLocks/>
          </p:cNvSpPr>
          <p:nvPr/>
        </p:nvSpPr>
        <p:spPr>
          <a:xfrm>
            <a:off x="319955" y="1700808"/>
            <a:ext cx="8644533" cy="393799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br>
              <a:rPr lang="en-GB" sz="2000" dirty="0">
                <a:solidFill>
                  <a:schemeClr val="tx1"/>
                </a:solidFill>
                <a:latin typeface="Gill Sans MT" panose="020B0502020104020203" pitchFamily="34" charset="0"/>
              </a:rPr>
            </a:br>
            <a:endParaRPr lang="en-GB" sz="1800" dirty="0"/>
          </a:p>
        </p:txBody>
      </p:sp>
      <p:sp>
        <p:nvSpPr>
          <p:cNvPr id="9" name="TextBox 8">
            <a:extLst>
              <a:ext uri="{FF2B5EF4-FFF2-40B4-BE49-F238E27FC236}">
                <a16:creationId xmlns:a16="http://schemas.microsoft.com/office/drawing/2014/main" id="{328A5BF1-5B72-402E-84A4-BDE905DDBCEF}"/>
              </a:ext>
            </a:extLst>
          </p:cNvPr>
          <p:cNvSpPr txBox="1"/>
          <p:nvPr/>
        </p:nvSpPr>
        <p:spPr>
          <a:xfrm>
            <a:off x="158191" y="1008283"/>
            <a:ext cx="8964487" cy="5016758"/>
          </a:xfrm>
          <a:prstGeom prst="rect">
            <a:avLst/>
          </a:prstGeom>
          <a:noFill/>
        </p:spPr>
        <p:txBody>
          <a:bodyPr wrap="square" rtlCol="0">
            <a:spAutoFit/>
          </a:bodyPr>
          <a:lstStyle/>
          <a:p>
            <a:r>
              <a:rPr lang="en-GB" sz="2000" dirty="0">
                <a:latin typeface="Gill Sans MT" panose="020B0502020104020203" pitchFamily="34" charset="0"/>
              </a:rPr>
              <a:t>The school (Year 1-6) holds 3 formal assessment sessions throughout the year.  These are usually held towards the end of each term. Children will be formally assessed in Reading, Writing, Grammar/Punctuation/Spelling and Maths.  Teachers then use these assessments to inform their judgements of your child’s attainment. These judgements are shared with parents, either verbally or in written form.</a:t>
            </a:r>
          </a:p>
          <a:p>
            <a:endParaRPr lang="en-GB" sz="2000" dirty="0">
              <a:latin typeface="Gill Sans MT" panose="020B0502020104020203" pitchFamily="34" charset="0"/>
            </a:endParaRPr>
          </a:p>
          <a:p>
            <a:r>
              <a:rPr lang="en-GB" sz="2000" dirty="0">
                <a:latin typeface="Gill Sans MT" panose="020B0502020104020203" pitchFamily="34" charset="0"/>
              </a:rPr>
              <a:t>For each year group a child might be working:</a:t>
            </a:r>
          </a:p>
          <a:p>
            <a:pPr marL="285750" indent="-285750">
              <a:buFont typeface="Arial" panose="020B0604020202020204" pitchFamily="34" charset="0"/>
              <a:buChar char="•"/>
            </a:pPr>
            <a:r>
              <a:rPr lang="en-GB" sz="2000" dirty="0">
                <a:latin typeface="Gill Sans MT" panose="020B0502020104020203" pitchFamily="34" charset="0"/>
              </a:rPr>
              <a:t>Below age-related expectations (children are likely to be working 2 terms+ below ARE)</a:t>
            </a:r>
          </a:p>
          <a:p>
            <a:pPr marL="285750" indent="-285750">
              <a:buFont typeface="Arial" panose="020B0604020202020204" pitchFamily="34" charset="0"/>
              <a:buChar char="•"/>
            </a:pPr>
            <a:r>
              <a:rPr lang="en-GB" sz="2000" dirty="0">
                <a:latin typeface="Gill Sans MT" panose="020B0502020104020203" pitchFamily="34" charset="0"/>
              </a:rPr>
              <a:t>Towards age-related expectations (children are working just slightly below ARE)</a:t>
            </a:r>
          </a:p>
          <a:p>
            <a:pPr marL="285750" indent="-285750">
              <a:buFont typeface="Arial" panose="020B0604020202020204" pitchFamily="34" charset="0"/>
              <a:buChar char="•"/>
            </a:pPr>
            <a:r>
              <a:rPr lang="en-GB" sz="2000" dirty="0">
                <a:latin typeface="Gill Sans MT" panose="020B0502020104020203" pitchFamily="34" charset="0"/>
              </a:rPr>
              <a:t>At age-related expectations</a:t>
            </a:r>
          </a:p>
          <a:p>
            <a:pPr marL="285750" indent="-285750">
              <a:buFont typeface="Arial" panose="020B0604020202020204" pitchFamily="34" charset="0"/>
              <a:buChar char="•"/>
            </a:pPr>
            <a:r>
              <a:rPr lang="en-GB" sz="2000" dirty="0">
                <a:latin typeface="Gill Sans MT" panose="020B0502020104020203" pitchFamily="34" charset="0"/>
              </a:rPr>
              <a:t>Above age-related expectations (children are working at greater depth)</a:t>
            </a:r>
          </a:p>
          <a:p>
            <a:endParaRPr lang="en-GB" sz="2000" b="1" dirty="0">
              <a:latin typeface="Gill Sans MT" panose="020B0502020104020203" pitchFamily="34" charset="0"/>
            </a:endParaRPr>
          </a:p>
          <a:p>
            <a:r>
              <a:rPr lang="en-GB" sz="2000" b="1" dirty="0">
                <a:latin typeface="Gill Sans MT" panose="020B0502020104020203" pitchFamily="34" charset="0"/>
              </a:rPr>
              <a:t>NB</a:t>
            </a:r>
            <a:r>
              <a:rPr lang="en-GB" sz="2000" dirty="0">
                <a:latin typeface="Gill Sans MT" panose="020B0502020104020203" pitchFamily="34" charset="0"/>
              </a:rPr>
              <a:t> A child working above ARE in one year group may not necessarily still be working above ARE in the next year group due to the increased demands of the curriculum in that year group.</a:t>
            </a:r>
          </a:p>
        </p:txBody>
      </p:sp>
    </p:spTree>
    <p:extLst>
      <p:ext uri="{BB962C8B-B14F-4D97-AF65-F5344CB8AC3E}">
        <p14:creationId xmlns:p14="http://schemas.microsoft.com/office/powerpoint/2010/main" val="2496321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1012"/>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571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 name="Title 5"/>
          <p:cNvSpPr>
            <a:spLocks noGrp="1"/>
          </p:cNvSpPr>
          <p:nvPr>
            <p:ph type="title"/>
          </p:nvPr>
        </p:nvSpPr>
        <p:spPr>
          <a:xfrm>
            <a:off x="457200" y="980728"/>
            <a:ext cx="8229600" cy="1143000"/>
          </a:xfrm>
        </p:spPr>
        <p:txBody>
          <a:bodyPr>
            <a:normAutofit fontScale="90000"/>
          </a:bodyPr>
          <a:lstStyle/>
          <a:p>
            <a:pPr algn="l"/>
            <a:br>
              <a:rPr lang="en-GB" dirty="0">
                <a:latin typeface="Gill Sans MT" panose="020B0502020104020203" pitchFamily="34" charset="0"/>
              </a:rPr>
            </a:br>
            <a:endParaRPr lang="en-GB" dirty="0">
              <a:latin typeface="Gill Sans MT" panose="020B0502020104020203" pitchFamily="34" charset="0"/>
            </a:endParaRPr>
          </a:p>
        </p:txBody>
      </p:sp>
      <p:sp>
        <p:nvSpPr>
          <p:cNvPr id="2" name="TextBox 1"/>
          <p:cNvSpPr txBox="1"/>
          <p:nvPr/>
        </p:nvSpPr>
        <p:spPr>
          <a:xfrm>
            <a:off x="1835696" y="646400"/>
            <a:ext cx="5472608" cy="1477328"/>
          </a:xfrm>
          <a:prstGeom prst="rect">
            <a:avLst/>
          </a:prstGeom>
          <a:noFill/>
        </p:spPr>
        <p:txBody>
          <a:bodyPr wrap="square" rtlCol="0">
            <a:spAutoFit/>
          </a:bodyPr>
          <a:lstStyle/>
          <a:p>
            <a:r>
              <a:rPr lang="en-GB" sz="5400" b="1" dirty="0">
                <a:effectLst>
                  <a:outerShdw blurRad="38100" dist="38100" dir="2700000" algn="tl">
                    <a:srgbClr val="000000">
                      <a:alpha val="43137"/>
                    </a:srgbClr>
                  </a:outerShdw>
                </a:effectLst>
                <a:latin typeface="Gill Sans MT" panose="020B0502020104020203" pitchFamily="34" charset="0"/>
              </a:rPr>
              <a:t>School Website</a:t>
            </a:r>
          </a:p>
          <a:p>
            <a:endParaRPr lang="en-GB" dirty="0"/>
          </a:p>
          <a:p>
            <a:endParaRPr lang="en-GB" dirty="0"/>
          </a:p>
        </p:txBody>
      </p:sp>
      <p:sp>
        <p:nvSpPr>
          <p:cNvPr id="3" name="Rectangle 2">
            <a:extLst>
              <a:ext uri="{FF2B5EF4-FFF2-40B4-BE49-F238E27FC236}">
                <a16:creationId xmlns:a16="http://schemas.microsoft.com/office/drawing/2014/main" id="{06256783-EC70-75DA-8F7D-4C91676633EB}"/>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7" name="Picture 2">
            <a:extLst>
              <a:ext uri="{FF2B5EF4-FFF2-40B4-BE49-F238E27FC236}">
                <a16:creationId xmlns:a16="http://schemas.microsoft.com/office/drawing/2014/main" id="{3B4D0D36-1184-F6E8-A259-C6DAD97FCE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450" y="5926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D854D33-A90C-1044-8986-06F9783FCDD0}"/>
              </a:ext>
            </a:extLst>
          </p:cNvPr>
          <p:cNvSpPr txBox="1"/>
          <p:nvPr/>
        </p:nvSpPr>
        <p:spPr>
          <a:xfrm>
            <a:off x="2888432" y="3823588"/>
            <a:ext cx="2898576" cy="276999"/>
          </a:xfrm>
          <a:prstGeom prst="rect">
            <a:avLst/>
          </a:prstGeom>
          <a:noFill/>
        </p:spPr>
        <p:txBody>
          <a:bodyPr wrap="square" rtlCol="0">
            <a:spAutoFit/>
          </a:bodyPr>
          <a:lstStyle/>
          <a:p>
            <a:r>
              <a:rPr lang="en-GB" sz="1200" dirty="0">
                <a:latin typeface="Gill Sans MT" panose="020B0502020104020203" pitchFamily="34" charset="0"/>
                <a:hlinkClick r:id="rId4"/>
              </a:rPr>
              <a:t>https://www.holytrinity.merton.sch.uk/web</a:t>
            </a:r>
            <a:endParaRPr lang="en-GB" sz="1200" dirty="0">
              <a:latin typeface="Gill Sans MT" panose="020B0502020104020203" pitchFamily="34" charset="0"/>
            </a:endParaRPr>
          </a:p>
        </p:txBody>
      </p:sp>
      <p:pic>
        <p:nvPicPr>
          <p:cNvPr id="10" name="Picture 9">
            <a:extLst>
              <a:ext uri="{FF2B5EF4-FFF2-40B4-BE49-F238E27FC236}">
                <a16:creationId xmlns:a16="http://schemas.microsoft.com/office/drawing/2014/main" id="{1D7A0122-C57A-0F51-50DA-C98EED114BA5}"/>
              </a:ext>
            </a:extLst>
          </p:cNvPr>
          <p:cNvPicPr>
            <a:picLocks noChangeAspect="1"/>
          </p:cNvPicPr>
          <p:nvPr/>
        </p:nvPicPr>
        <p:blipFill>
          <a:blip r:embed="rId5"/>
          <a:stretch>
            <a:fillRect/>
          </a:stretch>
        </p:blipFill>
        <p:spPr>
          <a:xfrm>
            <a:off x="2051720" y="1523555"/>
            <a:ext cx="4572000" cy="2343705"/>
          </a:xfrm>
          <a:prstGeom prst="rect">
            <a:avLst/>
          </a:prstGeom>
        </p:spPr>
      </p:pic>
      <p:sp>
        <p:nvSpPr>
          <p:cNvPr id="11" name="TextBox 10">
            <a:extLst>
              <a:ext uri="{FF2B5EF4-FFF2-40B4-BE49-F238E27FC236}">
                <a16:creationId xmlns:a16="http://schemas.microsoft.com/office/drawing/2014/main" id="{2057FCA4-F377-DC1B-1127-FA9E005E2014}"/>
              </a:ext>
            </a:extLst>
          </p:cNvPr>
          <p:cNvSpPr txBox="1"/>
          <p:nvPr/>
        </p:nvSpPr>
        <p:spPr>
          <a:xfrm>
            <a:off x="611560" y="4182928"/>
            <a:ext cx="7992888" cy="1477328"/>
          </a:xfrm>
          <a:prstGeom prst="rect">
            <a:avLst/>
          </a:prstGeom>
          <a:noFill/>
        </p:spPr>
        <p:txBody>
          <a:bodyPr wrap="square" rtlCol="0">
            <a:spAutoFit/>
          </a:bodyPr>
          <a:lstStyle/>
          <a:p>
            <a:r>
              <a:rPr lang="en-GB" dirty="0">
                <a:latin typeface="Gill Sans MT" panose="020B0502020104020203" pitchFamily="34" charset="0"/>
              </a:rPr>
              <a:t>You can access </a:t>
            </a:r>
          </a:p>
          <a:p>
            <a:pPr marL="285750" indent="-285750">
              <a:buFont typeface="Arial" panose="020B0604020202020204" pitchFamily="34" charset="0"/>
              <a:buChar char="•"/>
            </a:pPr>
            <a:r>
              <a:rPr lang="en-GB" dirty="0">
                <a:latin typeface="Gill Sans MT" panose="020B0502020104020203" pitchFamily="34" charset="0"/>
              </a:rPr>
              <a:t>Policies</a:t>
            </a:r>
          </a:p>
          <a:p>
            <a:pPr marL="285750" indent="-285750">
              <a:buFont typeface="Arial" panose="020B0604020202020204" pitchFamily="34" charset="0"/>
              <a:buChar char="•"/>
            </a:pPr>
            <a:r>
              <a:rPr lang="en-GB" dirty="0">
                <a:latin typeface="Gill Sans MT" panose="020B0502020104020203" pitchFamily="34" charset="0"/>
              </a:rPr>
              <a:t>Health &amp; Wellbeing support</a:t>
            </a:r>
          </a:p>
          <a:p>
            <a:pPr marL="285750" indent="-285750">
              <a:buFont typeface="Arial" panose="020B0604020202020204" pitchFamily="34" charset="0"/>
              <a:buChar char="•"/>
            </a:pPr>
            <a:r>
              <a:rPr lang="en-GB" dirty="0">
                <a:latin typeface="Gill Sans MT" panose="020B0502020104020203" pitchFamily="34" charset="0"/>
              </a:rPr>
              <a:t>Information on the Curriculum being taught at Holy Trinity</a:t>
            </a:r>
          </a:p>
          <a:p>
            <a:endParaRPr lang="en-GB" dirty="0"/>
          </a:p>
        </p:txBody>
      </p:sp>
    </p:spTree>
    <p:extLst>
      <p:ext uri="{BB962C8B-B14F-4D97-AF65-F5344CB8AC3E}">
        <p14:creationId xmlns:p14="http://schemas.microsoft.com/office/powerpoint/2010/main" val="49326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1012"/>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571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 name="Title 5"/>
          <p:cNvSpPr>
            <a:spLocks noGrp="1"/>
          </p:cNvSpPr>
          <p:nvPr>
            <p:ph type="title"/>
          </p:nvPr>
        </p:nvSpPr>
        <p:spPr>
          <a:xfrm>
            <a:off x="457200" y="980728"/>
            <a:ext cx="8229600" cy="1143000"/>
          </a:xfrm>
        </p:spPr>
        <p:txBody>
          <a:bodyPr>
            <a:normAutofit fontScale="90000"/>
          </a:bodyPr>
          <a:lstStyle/>
          <a:p>
            <a:pPr algn="l"/>
            <a:br>
              <a:rPr lang="en-GB" dirty="0">
                <a:latin typeface="Gill Sans MT" panose="020B0502020104020203" pitchFamily="34" charset="0"/>
              </a:rPr>
            </a:br>
            <a:endParaRPr lang="en-GB" dirty="0">
              <a:latin typeface="Gill Sans MT" panose="020B0502020104020203" pitchFamily="34" charset="0"/>
            </a:endParaRPr>
          </a:p>
        </p:txBody>
      </p:sp>
      <p:sp>
        <p:nvSpPr>
          <p:cNvPr id="2" name="TextBox 1"/>
          <p:cNvSpPr txBox="1"/>
          <p:nvPr/>
        </p:nvSpPr>
        <p:spPr>
          <a:xfrm>
            <a:off x="1390578" y="662852"/>
            <a:ext cx="6336704" cy="1477328"/>
          </a:xfrm>
          <a:prstGeom prst="rect">
            <a:avLst/>
          </a:prstGeom>
          <a:noFill/>
        </p:spPr>
        <p:txBody>
          <a:bodyPr wrap="square" rtlCol="0">
            <a:spAutoFit/>
          </a:bodyPr>
          <a:lstStyle/>
          <a:p>
            <a:r>
              <a:rPr lang="en-GB" sz="5400" b="1" dirty="0">
                <a:effectLst>
                  <a:outerShdw blurRad="38100" dist="38100" dir="2700000" algn="tl">
                    <a:srgbClr val="000000">
                      <a:alpha val="43137"/>
                    </a:srgbClr>
                  </a:outerShdw>
                </a:effectLst>
                <a:latin typeface="Gill Sans MT" panose="020B0502020104020203" pitchFamily="34" charset="0"/>
              </a:rPr>
              <a:t>Learning Platform</a:t>
            </a:r>
          </a:p>
          <a:p>
            <a:endParaRPr lang="en-GB" dirty="0"/>
          </a:p>
          <a:p>
            <a:endParaRPr lang="en-GB" dirty="0"/>
          </a:p>
        </p:txBody>
      </p:sp>
      <p:sp>
        <p:nvSpPr>
          <p:cNvPr id="3" name="Rectangle 2">
            <a:extLst>
              <a:ext uri="{FF2B5EF4-FFF2-40B4-BE49-F238E27FC236}">
                <a16:creationId xmlns:a16="http://schemas.microsoft.com/office/drawing/2014/main" id="{06256783-EC70-75DA-8F7D-4C91676633EB}"/>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7" name="Picture 2">
            <a:extLst>
              <a:ext uri="{FF2B5EF4-FFF2-40B4-BE49-F238E27FC236}">
                <a16:creationId xmlns:a16="http://schemas.microsoft.com/office/drawing/2014/main" id="{3B4D0D36-1184-F6E8-A259-C6DAD97FCE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450" y="5926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D854D33-A90C-1044-8986-06F9783FCDD0}"/>
              </a:ext>
            </a:extLst>
          </p:cNvPr>
          <p:cNvSpPr txBox="1"/>
          <p:nvPr/>
        </p:nvSpPr>
        <p:spPr>
          <a:xfrm>
            <a:off x="3158716" y="2716011"/>
            <a:ext cx="2898576" cy="276999"/>
          </a:xfrm>
          <a:prstGeom prst="rect">
            <a:avLst/>
          </a:prstGeom>
          <a:noFill/>
        </p:spPr>
        <p:txBody>
          <a:bodyPr wrap="square" rtlCol="0">
            <a:spAutoFit/>
          </a:bodyPr>
          <a:lstStyle/>
          <a:p>
            <a:r>
              <a:rPr lang="en-GB" sz="1200" dirty="0">
                <a:latin typeface="Gill Sans MT" panose="020B0502020104020203" pitchFamily="34" charset="0"/>
                <a:hlinkClick r:id="rId4"/>
              </a:rPr>
              <a:t>https://www.holytrinity.merton.sch.uk/web</a:t>
            </a:r>
            <a:endParaRPr lang="en-GB" sz="1200" dirty="0">
              <a:latin typeface="Gill Sans MT" panose="020B0502020104020203" pitchFamily="34" charset="0"/>
            </a:endParaRPr>
          </a:p>
        </p:txBody>
      </p:sp>
      <p:sp>
        <p:nvSpPr>
          <p:cNvPr id="11" name="TextBox 10">
            <a:extLst>
              <a:ext uri="{FF2B5EF4-FFF2-40B4-BE49-F238E27FC236}">
                <a16:creationId xmlns:a16="http://schemas.microsoft.com/office/drawing/2014/main" id="{2057FCA4-F377-DC1B-1127-FA9E005E2014}"/>
              </a:ext>
            </a:extLst>
          </p:cNvPr>
          <p:cNvSpPr txBox="1"/>
          <p:nvPr/>
        </p:nvSpPr>
        <p:spPr>
          <a:xfrm>
            <a:off x="611560" y="3148160"/>
            <a:ext cx="7992888" cy="3139321"/>
          </a:xfrm>
          <a:prstGeom prst="rect">
            <a:avLst/>
          </a:prstGeom>
          <a:noFill/>
        </p:spPr>
        <p:txBody>
          <a:bodyPr wrap="square" rtlCol="0">
            <a:spAutoFit/>
          </a:bodyPr>
          <a:lstStyle/>
          <a:p>
            <a:r>
              <a:rPr lang="en-GB" dirty="0">
                <a:latin typeface="Gill Sans MT" panose="020B0502020104020203" pitchFamily="34" charset="0"/>
              </a:rPr>
              <a:t>Login in to access you children’s class page.</a:t>
            </a:r>
          </a:p>
          <a:p>
            <a:endParaRPr lang="en-GB" dirty="0">
              <a:latin typeface="Gill Sans MT" panose="020B0502020104020203" pitchFamily="34" charset="0"/>
            </a:endParaRPr>
          </a:p>
          <a:p>
            <a:r>
              <a:rPr lang="en-GB" dirty="0">
                <a:latin typeface="Gill Sans MT" panose="020B0502020104020203" pitchFamily="34" charset="0"/>
              </a:rPr>
              <a:t>Here you will find information on:</a:t>
            </a:r>
          </a:p>
          <a:p>
            <a:pPr marL="285750" indent="-285750">
              <a:buFont typeface="Arial" panose="020B0604020202020204" pitchFamily="34" charset="0"/>
              <a:buChar char="•"/>
            </a:pPr>
            <a:r>
              <a:rPr lang="en-GB" dirty="0">
                <a:latin typeface="Gill Sans MT" panose="020B0502020104020203" pitchFamily="34" charset="0"/>
              </a:rPr>
              <a:t>What your child will be learning</a:t>
            </a:r>
          </a:p>
          <a:p>
            <a:pPr marL="285750" indent="-285750">
              <a:buFont typeface="Arial" panose="020B0604020202020204" pitchFamily="34" charset="0"/>
              <a:buChar char="•"/>
            </a:pPr>
            <a:r>
              <a:rPr lang="en-GB" dirty="0">
                <a:latin typeface="Gill Sans MT" panose="020B0502020104020203" pitchFamily="34" charset="0"/>
              </a:rPr>
              <a:t>Class information/notices</a:t>
            </a:r>
          </a:p>
          <a:p>
            <a:pPr marL="285750" indent="-285750">
              <a:buFont typeface="Arial" panose="020B0604020202020204" pitchFamily="34" charset="0"/>
              <a:buChar char="•"/>
            </a:pPr>
            <a:r>
              <a:rPr lang="en-GB" dirty="0">
                <a:latin typeface="Gill Sans MT" panose="020B0502020104020203" pitchFamily="34" charset="0"/>
              </a:rPr>
              <a:t>The Long Term Plan</a:t>
            </a:r>
          </a:p>
          <a:p>
            <a:pPr marL="285750" indent="-285750">
              <a:buFont typeface="Arial" panose="020B0604020202020204" pitchFamily="34" charset="0"/>
              <a:buChar char="•"/>
            </a:pPr>
            <a:r>
              <a:rPr lang="en-GB" dirty="0">
                <a:latin typeface="Gill Sans MT" panose="020B0502020104020203" pitchFamily="34" charset="0"/>
              </a:rPr>
              <a:t>Spellings</a:t>
            </a:r>
          </a:p>
          <a:p>
            <a:pPr marL="285750" indent="-285750">
              <a:buFont typeface="Arial" panose="020B0604020202020204" pitchFamily="34" charset="0"/>
              <a:buChar char="•"/>
            </a:pPr>
            <a:r>
              <a:rPr lang="en-GB" dirty="0">
                <a:latin typeface="Gill Sans MT" panose="020B0502020104020203" pitchFamily="34" charset="0"/>
              </a:rPr>
              <a:t>Curriculum support materials to use at home</a:t>
            </a:r>
          </a:p>
          <a:p>
            <a:pPr marL="285750" indent="-285750">
              <a:buFont typeface="Arial" panose="020B0604020202020204" pitchFamily="34" charset="0"/>
              <a:buChar char="•"/>
            </a:pPr>
            <a:r>
              <a:rPr lang="en-GB" dirty="0" err="1">
                <a:latin typeface="Gill Sans MT" panose="020B0502020104020203" pitchFamily="34" charset="0"/>
              </a:rPr>
              <a:t>Sumdog</a:t>
            </a:r>
            <a:r>
              <a:rPr lang="en-GB" dirty="0">
                <a:latin typeface="Gill Sans MT" panose="020B0502020104020203" pitchFamily="34" charset="0"/>
              </a:rPr>
              <a:t> and TTRS Competitions</a:t>
            </a:r>
          </a:p>
          <a:p>
            <a:pPr marL="285750" indent="-285750">
              <a:buFont typeface="Arial" panose="020B0604020202020204" pitchFamily="34" charset="0"/>
              <a:buChar char="•"/>
            </a:pPr>
            <a:endParaRPr lang="en-GB" dirty="0">
              <a:latin typeface="Gill Sans MT" panose="020B0502020104020203" pitchFamily="34" charset="0"/>
            </a:endParaRPr>
          </a:p>
          <a:p>
            <a:endParaRPr lang="en-GB" dirty="0"/>
          </a:p>
        </p:txBody>
      </p:sp>
      <p:pic>
        <p:nvPicPr>
          <p:cNvPr id="9" name="Picture 8">
            <a:extLst>
              <a:ext uri="{FF2B5EF4-FFF2-40B4-BE49-F238E27FC236}">
                <a16:creationId xmlns:a16="http://schemas.microsoft.com/office/drawing/2014/main" id="{50A8C36B-3F95-9560-9E22-FDB66985AAAE}"/>
              </a:ext>
            </a:extLst>
          </p:cNvPr>
          <p:cNvPicPr>
            <a:picLocks noChangeAspect="1"/>
          </p:cNvPicPr>
          <p:nvPr/>
        </p:nvPicPr>
        <p:blipFill>
          <a:blip r:embed="rId5"/>
          <a:stretch>
            <a:fillRect/>
          </a:stretch>
        </p:blipFill>
        <p:spPr>
          <a:xfrm>
            <a:off x="1259632" y="1697019"/>
            <a:ext cx="6209928" cy="1043074"/>
          </a:xfrm>
          <a:prstGeom prst="rect">
            <a:avLst/>
          </a:prstGeom>
        </p:spPr>
      </p:pic>
      <p:sp>
        <p:nvSpPr>
          <p:cNvPr id="12" name="Oval 11">
            <a:extLst>
              <a:ext uri="{FF2B5EF4-FFF2-40B4-BE49-F238E27FC236}">
                <a16:creationId xmlns:a16="http://schemas.microsoft.com/office/drawing/2014/main" id="{0A2B674E-19B7-1B93-DC72-12660FF0EAB5}"/>
              </a:ext>
            </a:extLst>
          </p:cNvPr>
          <p:cNvSpPr/>
          <p:nvPr/>
        </p:nvSpPr>
        <p:spPr>
          <a:xfrm>
            <a:off x="6588224" y="1844824"/>
            <a:ext cx="1139058" cy="545108"/>
          </a:xfrm>
          <a:prstGeom prst="ellipse">
            <a:avLst/>
          </a:prstGeom>
          <a:solidFill>
            <a:srgbClr val="FFFF00">
              <a:alpha val="23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rot="919723">
            <a:off x="5551389" y="4156356"/>
            <a:ext cx="3076244" cy="830997"/>
          </a:xfrm>
          <a:prstGeom prst="rect">
            <a:avLst/>
          </a:prstGeom>
          <a:noFill/>
        </p:spPr>
        <p:txBody>
          <a:bodyPr wrap="square" rtlCol="0">
            <a:spAutoFit/>
          </a:bodyPr>
          <a:lstStyle/>
          <a:p>
            <a:pPr algn="ctr"/>
            <a:r>
              <a:rPr lang="en-GB" sz="2400" b="1" dirty="0">
                <a:solidFill>
                  <a:srgbClr val="FF0000"/>
                </a:solidFill>
                <a:latin typeface="Gill Sans MT" panose="020B0502020104020203" pitchFamily="34" charset="0"/>
              </a:rPr>
              <a:t>Please check this once a week!</a:t>
            </a:r>
          </a:p>
        </p:txBody>
      </p:sp>
    </p:spTree>
    <p:extLst>
      <p:ext uri="{BB962C8B-B14F-4D97-AF65-F5344CB8AC3E}">
        <p14:creationId xmlns:p14="http://schemas.microsoft.com/office/powerpoint/2010/main" val="2411171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235" y="621212"/>
            <a:ext cx="7772400" cy="915695"/>
          </a:xfrm>
        </p:spPr>
        <p:txBody>
          <a:bodyPr>
            <a:normAutofit/>
          </a:bodyPr>
          <a:lstStyle/>
          <a:p>
            <a:r>
              <a:rPr lang="en-GB" sz="5400" b="1" dirty="0">
                <a:effectLst>
                  <a:outerShdw blurRad="38100" dist="38100" dir="2700000" algn="tl">
                    <a:srgbClr val="000000">
                      <a:alpha val="43137"/>
                    </a:srgbClr>
                  </a:outerShdw>
                </a:effectLst>
                <a:latin typeface="Gill Sans MT" panose="020B0502020104020203" pitchFamily="34" charset="0"/>
              </a:rPr>
              <a:t>Year 4 Staff</a:t>
            </a:r>
          </a:p>
        </p:txBody>
      </p:sp>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211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594200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2">
            <a:extLst>
              <a:ext uri="{FF2B5EF4-FFF2-40B4-BE49-F238E27FC236}">
                <a16:creationId xmlns:a16="http://schemas.microsoft.com/office/drawing/2014/main" id="{27D37BFB-3198-49B4-B695-7B987AF5E13E}"/>
              </a:ext>
            </a:extLst>
          </p:cNvPr>
          <p:cNvSpPr txBox="1">
            <a:spLocks/>
          </p:cNvSpPr>
          <p:nvPr/>
        </p:nvSpPr>
        <p:spPr>
          <a:xfrm>
            <a:off x="319955" y="1700808"/>
            <a:ext cx="8644533" cy="393799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2400" b="1" dirty="0">
                <a:solidFill>
                  <a:schemeClr val="tx1"/>
                </a:solidFill>
                <a:latin typeface="Gill Sans MT" panose="020B0502020104020203" pitchFamily="34" charset="0"/>
              </a:rPr>
              <a:t>4H Class Teacher: </a:t>
            </a:r>
            <a:r>
              <a:rPr lang="en-GB" sz="2400" dirty="0">
                <a:solidFill>
                  <a:schemeClr val="tx1"/>
                </a:solidFill>
                <a:latin typeface="Gill Sans MT" panose="020B0502020104020203" pitchFamily="34" charset="0"/>
              </a:rPr>
              <a:t>Miss McHenry (4½ days), Madame </a:t>
            </a:r>
            <a:r>
              <a:rPr lang="en-GB" sz="2400" dirty="0" err="1">
                <a:solidFill>
                  <a:schemeClr val="tx1"/>
                </a:solidFill>
                <a:latin typeface="Gill Sans MT" panose="020B0502020104020203" pitchFamily="34" charset="0"/>
              </a:rPr>
              <a:t>Poleviou</a:t>
            </a:r>
            <a:r>
              <a:rPr lang="en-GB" sz="2400" dirty="0">
                <a:solidFill>
                  <a:schemeClr val="tx1"/>
                </a:solidFill>
                <a:latin typeface="Gill Sans MT" panose="020B0502020104020203" pitchFamily="34" charset="0"/>
              </a:rPr>
              <a:t> (Tuesday morning)</a:t>
            </a:r>
          </a:p>
          <a:p>
            <a:pPr algn="l"/>
            <a:endParaRPr lang="en-GB" sz="2400" dirty="0">
              <a:solidFill>
                <a:schemeClr val="tx1"/>
              </a:solidFill>
              <a:latin typeface="Gill Sans MT" panose="020B0502020104020203" pitchFamily="34" charset="0"/>
            </a:endParaRPr>
          </a:p>
          <a:p>
            <a:pPr algn="l"/>
            <a:r>
              <a:rPr lang="en-GB" sz="2400" b="1" dirty="0">
                <a:solidFill>
                  <a:schemeClr val="tx1"/>
                </a:solidFill>
                <a:latin typeface="Gill Sans MT" panose="020B0502020104020203" pitchFamily="34" charset="0"/>
              </a:rPr>
              <a:t>4T Class Teacher: </a:t>
            </a:r>
            <a:r>
              <a:rPr lang="en-GB" sz="2400" dirty="0">
                <a:solidFill>
                  <a:schemeClr val="tx1"/>
                </a:solidFill>
                <a:latin typeface="Gill Sans MT" panose="020B0502020104020203" pitchFamily="34" charset="0"/>
              </a:rPr>
              <a:t>Miss Davies</a:t>
            </a:r>
          </a:p>
          <a:p>
            <a:pPr algn="l"/>
            <a:endParaRPr lang="en-GB" sz="2400" dirty="0">
              <a:solidFill>
                <a:schemeClr val="tx1"/>
              </a:solidFill>
              <a:latin typeface="Gill Sans MT" panose="020B0502020104020203" pitchFamily="34" charset="0"/>
            </a:endParaRPr>
          </a:p>
          <a:p>
            <a:pPr algn="l"/>
            <a:r>
              <a:rPr lang="en-GB" sz="2400" b="1" dirty="0">
                <a:solidFill>
                  <a:schemeClr val="tx1"/>
                </a:solidFill>
                <a:latin typeface="Gill Sans MT" panose="020B0502020104020203" pitchFamily="34" charset="0"/>
              </a:rPr>
              <a:t>Teaching Assistant: </a:t>
            </a:r>
            <a:r>
              <a:rPr lang="en-GB" sz="2400" dirty="0">
                <a:solidFill>
                  <a:schemeClr val="tx1"/>
                </a:solidFill>
                <a:latin typeface="Gill Sans MT" panose="020B0502020104020203" pitchFamily="34" charset="0"/>
              </a:rPr>
              <a:t>Mrs Hunt </a:t>
            </a:r>
            <a:endParaRPr lang="en-GB" dirty="0">
              <a:solidFill>
                <a:schemeClr val="tx1"/>
              </a:solidFill>
              <a:latin typeface="Gill Sans MT" panose="020B0502020104020203" pitchFamily="34" charset="0"/>
            </a:endParaRPr>
          </a:p>
          <a:p>
            <a:pPr algn="l"/>
            <a:endParaRPr lang="en-GB" sz="2400" dirty="0">
              <a:solidFill>
                <a:schemeClr val="tx1"/>
              </a:solidFill>
              <a:highlight>
                <a:srgbClr val="FFFF00"/>
              </a:highlight>
              <a:latin typeface="Gill Sans MT" panose="020B0502020104020203" pitchFamily="34" charset="0"/>
            </a:endParaRPr>
          </a:p>
          <a:p>
            <a:pPr algn="l"/>
            <a:r>
              <a:rPr lang="en-GB" sz="2400" b="1" dirty="0">
                <a:solidFill>
                  <a:schemeClr val="tx1"/>
                </a:solidFill>
                <a:latin typeface="Gill Sans MT" panose="020B0502020104020203" pitchFamily="34" charset="0"/>
              </a:rPr>
              <a:t>Learning Support Assistant: </a:t>
            </a:r>
            <a:r>
              <a:rPr lang="en-GB" sz="2400" dirty="0">
                <a:solidFill>
                  <a:schemeClr val="tx1"/>
                </a:solidFill>
                <a:latin typeface="Gill Sans MT" panose="020B0502020104020203" pitchFamily="34" charset="0"/>
              </a:rPr>
              <a:t>Mrs Granger, Mrs </a:t>
            </a:r>
            <a:r>
              <a:rPr lang="en-GB" sz="2400" dirty="0" err="1">
                <a:solidFill>
                  <a:schemeClr val="tx1"/>
                </a:solidFill>
                <a:latin typeface="Gill Sans MT" panose="020B0502020104020203" pitchFamily="34" charset="0"/>
              </a:rPr>
              <a:t>Navqi</a:t>
            </a:r>
            <a:r>
              <a:rPr lang="en-GB" sz="2400" dirty="0">
                <a:solidFill>
                  <a:schemeClr val="tx1"/>
                </a:solidFill>
                <a:latin typeface="Gill Sans MT" panose="020B0502020104020203" pitchFamily="34" charset="0"/>
              </a:rPr>
              <a:t>, Miss </a:t>
            </a:r>
            <a:r>
              <a:rPr lang="en-GB" sz="2400" dirty="0" err="1">
                <a:solidFill>
                  <a:schemeClr val="tx1"/>
                </a:solidFill>
                <a:latin typeface="Gill Sans MT" panose="020B0502020104020203" pitchFamily="34" charset="0"/>
              </a:rPr>
              <a:t>Faugoo</a:t>
            </a:r>
            <a:r>
              <a:rPr lang="en-GB" sz="2400" dirty="0">
                <a:solidFill>
                  <a:schemeClr val="tx1"/>
                </a:solidFill>
                <a:latin typeface="Gill Sans MT" panose="020B0502020104020203" pitchFamily="34" charset="0"/>
              </a:rPr>
              <a:t> and Mrs Teodora </a:t>
            </a:r>
            <a:br>
              <a:rPr lang="en-GB" sz="2000" dirty="0">
                <a:solidFill>
                  <a:schemeClr val="tx1"/>
                </a:solidFill>
                <a:highlight>
                  <a:srgbClr val="FFFF00"/>
                </a:highlight>
                <a:latin typeface="Gill Sans MT" panose="020B0502020104020203" pitchFamily="34" charset="0"/>
              </a:rPr>
            </a:br>
            <a:endParaRPr lang="en-GB" sz="1800" dirty="0">
              <a:highlight>
                <a:srgbClr val="FFFF00"/>
              </a:highlight>
            </a:endParaRPr>
          </a:p>
        </p:txBody>
      </p:sp>
    </p:spTree>
    <p:extLst>
      <p:ext uri="{BB962C8B-B14F-4D97-AF65-F5344CB8AC3E}">
        <p14:creationId xmlns:p14="http://schemas.microsoft.com/office/powerpoint/2010/main" val="4115314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1012"/>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571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 name="Title 5"/>
          <p:cNvSpPr>
            <a:spLocks noGrp="1"/>
          </p:cNvSpPr>
          <p:nvPr>
            <p:ph type="title"/>
          </p:nvPr>
        </p:nvSpPr>
        <p:spPr>
          <a:xfrm>
            <a:off x="457200" y="980728"/>
            <a:ext cx="8229600" cy="1143000"/>
          </a:xfrm>
        </p:spPr>
        <p:txBody>
          <a:bodyPr>
            <a:normAutofit fontScale="90000"/>
          </a:bodyPr>
          <a:lstStyle/>
          <a:p>
            <a:pPr algn="l"/>
            <a:br>
              <a:rPr lang="en-GB" dirty="0">
                <a:latin typeface="Gill Sans MT" panose="020B0502020104020203" pitchFamily="34" charset="0"/>
              </a:rPr>
            </a:br>
            <a:endParaRPr lang="en-GB" dirty="0">
              <a:latin typeface="Gill Sans MT" panose="020B0502020104020203" pitchFamily="34" charset="0"/>
            </a:endParaRPr>
          </a:p>
        </p:txBody>
      </p:sp>
      <p:sp>
        <p:nvSpPr>
          <p:cNvPr id="2" name="TextBox 1"/>
          <p:cNvSpPr txBox="1"/>
          <p:nvPr/>
        </p:nvSpPr>
        <p:spPr>
          <a:xfrm>
            <a:off x="1835696" y="692526"/>
            <a:ext cx="6336704" cy="1477328"/>
          </a:xfrm>
          <a:prstGeom prst="rect">
            <a:avLst/>
          </a:prstGeom>
          <a:noFill/>
        </p:spPr>
        <p:txBody>
          <a:bodyPr wrap="square" rtlCol="0">
            <a:spAutoFit/>
          </a:bodyPr>
          <a:lstStyle/>
          <a:p>
            <a:r>
              <a:rPr lang="en-GB" sz="5400" b="1" dirty="0">
                <a:effectLst>
                  <a:outerShdw blurRad="38100" dist="38100" dir="2700000" algn="tl">
                    <a:srgbClr val="000000">
                      <a:alpha val="43137"/>
                    </a:srgbClr>
                  </a:outerShdw>
                </a:effectLst>
                <a:latin typeface="Gill Sans MT" panose="020B0502020104020203" pitchFamily="34" charset="0"/>
              </a:rPr>
              <a:t>Parent/Teacher</a:t>
            </a:r>
          </a:p>
          <a:p>
            <a:endParaRPr lang="en-GB" dirty="0"/>
          </a:p>
          <a:p>
            <a:endParaRPr lang="en-GB" dirty="0"/>
          </a:p>
        </p:txBody>
      </p:sp>
      <p:sp>
        <p:nvSpPr>
          <p:cNvPr id="3" name="Rectangle 2">
            <a:extLst>
              <a:ext uri="{FF2B5EF4-FFF2-40B4-BE49-F238E27FC236}">
                <a16:creationId xmlns:a16="http://schemas.microsoft.com/office/drawing/2014/main" id="{06256783-EC70-75DA-8F7D-4C91676633EB}"/>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7" name="Picture 2">
            <a:extLst>
              <a:ext uri="{FF2B5EF4-FFF2-40B4-BE49-F238E27FC236}">
                <a16:creationId xmlns:a16="http://schemas.microsoft.com/office/drawing/2014/main" id="{3B4D0D36-1184-F6E8-A259-C6DAD97FCE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450" y="5926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057FCA4-F377-DC1B-1127-FA9E005E2014}"/>
              </a:ext>
            </a:extLst>
          </p:cNvPr>
          <p:cNvSpPr txBox="1"/>
          <p:nvPr/>
        </p:nvSpPr>
        <p:spPr>
          <a:xfrm>
            <a:off x="562486" y="1628800"/>
            <a:ext cx="7992888" cy="4062651"/>
          </a:xfrm>
          <a:prstGeom prst="rect">
            <a:avLst/>
          </a:prstGeom>
          <a:noFill/>
        </p:spPr>
        <p:txBody>
          <a:bodyPr wrap="square" rtlCol="0">
            <a:spAutoFit/>
          </a:bodyPr>
          <a:lstStyle/>
          <a:p>
            <a:r>
              <a:rPr lang="en-GB" sz="2400" dirty="0">
                <a:latin typeface="Gill Sans MT" panose="020B0502020104020203" pitchFamily="34" charset="0"/>
              </a:rPr>
              <a:t>Share My Learning will take place once every half term.</a:t>
            </a:r>
          </a:p>
          <a:p>
            <a:endParaRPr lang="en-GB" sz="2400" dirty="0">
              <a:latin typeface="Gill Sans MT" panose="020B0502020104020203" pitchFamily="34" charset="0"/>
            </a:endParaRPr>
          </a:p>
          <a:p>
            <a:endParaRPr lang="en-GB" sz="2400" dirty="0">
              <a:latin typeface="Gill Sans MT" panose="020B0502020104020203" pitchFamily="34" charset="0"/>
            </a:endParaRPr>
          </a:p>
          <a:p>
            <a:r>
              <a:rPr lang="en-GB" sz="2400" dirty="0">
                <a:latin typeface="Gill Sans MT" panose="020B0502020104020203" pitchFamily="34" charset="0"/>
              </a:rPr>
              <a:t>This is an opportunity to share children’s learning and progress.</a:t>
            </a:r>
          </a:p>
          <a:p>
            <a:endParaRPr lang="en-GB" sz="2400" dirty="0">
              <a:latin typeface="Gill Sans MT" panose="020B0502020104020203" pitchFamily="34" charset="0"/>
            </a:endParaRPr>
          </a:p>
          <a:p>
            <a:endParaRPr lang="en-GB" sz="2400" dirty="0">
              <a:latin typeface="Gill Sans MT" panose="020B0502020104020203" pitchFamily="34" charset="0"/>
            </a:endParaRPr>
          </a:p>
          <a:p>
            <a:r>
              <a:rPr lang="en-GB" sz="2400" dirty="0">
                <a:latin typeface="Gill Sans MT" panose="020B0502020104020203" pitchFamily="34" charset="0"/>
              </a:rPr>
              <a:t>Parents Evening will continue to be online.  </a:t>
            </a:r>
          </a:p>
          <a:p>
            <a:pPr marL="285750" indent="-285750">
              <a:buFont typeface="Arial" panose="020B0604020202020204" pitchFamily="34" charset="0"/>
              <a:buChar char="•"/>
            </a:pPr>
            <a:r>
              <a:rPr lang="en-GB" sz="2400" dirty="0">
                <a:latin typeface="Gill Sans MT" panose="020B0502020104020203" pitchFamily="34" charset="0"/>
              </a:rPr>
              <a:t>It is essential that you communicate with the office and/or teacher ahead of time if you cannot make your appointment.</a:t>
            </a:r>
          </a:p>
          <a:p>
            <a:endParaRPr lang="en-GB" dirty="0"/>
          </a:p>
        </p:txBody>
      </p:sp>
    </p:spTree>
    <p:extLst>
      <p:ext uri="{BB962C8B-B14F-4D97-AF65-F5344CB8AC3E}">
        <p14:creationId xmlns:p14="http://schemas.microsoft.com/office/powerpoint/2010/main" val="2882180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1012"/>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571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 name="Title 5"/>
          <p:cNvSpPr>
            <a:spLocks noGrp="1"/>
          </p:cNvSpPr>
          <p:nvPr>
            <p:ph type="title"/>
          </p:nvPr>
        </p:nvSpPr>
        <p:spPr>
          <a:xfrm>
            <a:off x="457200" y="980728"/>
            <a:ext cx="8229600" cy="1143000"/>
          </a:xfrm>
        </p:spPr>
        <p:txBody>
          <a:bodyPr>
            <a:normAutofit fontScale="90000"/>
          </a:bodyPr>
          <a:lstStyle/>
          <a:p>
            <a:pPr algn="l"/>
            <a:br>
              <a:rPr lang="en-GB" dirty="0">
                <a:latin typeface="Gill Sans MT" panose="020B0502020104020203" pitchFamily="34" charset="0"/>
              </a:rPr>
            </a:br>
            <a:endParaRPr lang="en-GB" dirty="0">
              <a:latin typeface="Gill Sans MT" panose="020B0502020104020203" pitchFamily="34" charset="0"/>
            </a:endParaRPr>
          </a:p>
        </p:txBody>
      </p:sp>
      <p:sp>
        <p:nvSpPr>
          <p:cNvPr id="2" name="TextBox 1"/>
          <p:cNvSpPr txBox="1"/>
          <p:nvPr/>
        </p:nvSpPr>
        <p:spPr>
          <a:xfrm>
            <a:off x="286922" y="621052"/>
            <a:ext cx="8568952" cy="1261884"/>
          </a:xfrm>
          <a:prstGeom prst="rect">
            <a:avLst/>
          </a:prstGeom>
          <a:noFill/>
        </p:spPr>
        <p:txBody>
          <a:bodyPr wrap="square" rtlCol="0">
            <a:spAutoFit/>
          </a:bodyPr>
          <a:lstStyle/>
          <a:p>
            <a:r>
              <a:rPr lang="en-GB" sz="4000" b="1" dirty="0">
                <a:effectLst>
                  <a:outerShdw blurRad="38100" dist="38100" dir="2700000" algn="tl">
                    <a:srgbClr val="000000">
                      <a:alpha val="43137"/>
                    </a:srgbClr>
                  </a:outerShdw>
                </a:effectLst>
                <a:latin typeface="Gill Sans MT" panose="020B0502020104020203" pitchFamily="34" charset="0"/>
              </a:rPr>
              <a:t>Contacting the School</a:t>
            </a:r>
          </a:p>
          <a:p>
            <a:endParaRPr lang="en-GB" dirty="0"/>
          </a:p>
          <a:p>
            <a:endParaRPr lang="en-GB" dirty="0"/>
          </a:p>
        </p:txBody>
      </p:sp>
      <p:sp>
        <p:nvSpPr>
          <p:cNvPr id="10" name="TextBox 9"/>
          <p:cNvSpPr txBox="1"/>
          <p:nvPr/>
        </p:nvSpPr>
        <p:spPr>
          <a:xfrm>
            <a:off x="354053" y="1617762"/>
            <a:ext cx="8501821" cy="4001095"/>
          </a:xfrm>
          <a:prstGeom prst="rect">
            <a:avLst/>
          </a:prstGeom>
          <a:noFill/>
        </p:spPr>
        <p:txBody>
          <a:bodyPr wrap="square" rtlCol="0">
            <a:spAutoFit/>
          </a:bodyPr>
          <a:lstStyle/>
          <a:p>
            <a:pPr marL="355600" indent="-355600">
              <a:spcBef>
                <a:spcPts val="600"/>
              </a:spcBef>
              <a:spcAft>
                <a:spcPts val="600"/>
              </a:spcAft>
              <a:buFont typeface="Arial" pitchFamily="34" charset="0"/>
              <a:buChar char="•"/>
              <a:defRPr/>
            </a:pPr>
            <a:r>
              <a:rPr lang="en-GB" sz="3200" dirty="0">
                <a:latin typeface="Gill Sans MT" panose="020B0502020104020203" pitchFamily="34" charset="0"/>
              </a:rPr>
              <a:t>Daily short interaction with class teacher</a:t>
            </a:r>
          </a:p>
          <a:p>
            <a:pPr marL="355600" indent="-355600">
              <a:spcBef>
                <a:spcPts val="600"/>
              </a:spcBef>
              <a:spcAft>
                <a:spcPts val="600"/>
              </a:spcAft>
              <a:buFont typeface="Arial" pitchFamily="34" charset="0"/>
              <a:buChar char="•"/>
              <a:defRPr/>
            </a:pPr>
            <a:r>
              <a:rPr lang="en-GB" sz="3200" dirty="0">
                <a:latin typeface="Gill Sans MT" panose="020B0502020104020203" pitchFamily="34" charset="0"/>
              </a:rPr>
              <a:t>Meetings for more significant concerns</a:t>
            </a:r>
          </a:p>
          <a:p>
            <a:pPr marL="355600" indent="-355600">
              <a:spcBef>
                <a:spcPts val="600"/>
              </a:spcBef>
              <a:spcAft>
                <a:spcPts val="600"/>
              </a:spcAft>
              <a:buFont typeface="Arial" pitchFamily="34" charset="0"/>
              <a:buChar char="•"/>
              <a:defRPr/>
            </a:pPr>
            <a:r>
              <a:rPr lang="en-GB" sz="3200" dirty="0">
                <a:latin typeface="Gill Sans MT" panose="020B0502020104020203" pitchFamily="34" charset="0"/>
              </a:rPr>
              <a:t>Parent Teacher Consultations (first one in autumn)</a:t>
            </a:r>
          </a:p>
          <a:p>
            <a:pPr marL="355600" indent="-355600">
              <a:spcBef>
                <a:spcPts val="600"/>
              </a:spcBef>
              <a:spcAft>
                <a:spcPts val="600"/>
              </a:spcAft>
              <a:buFont typeface="Arial" pitchFamily="34" charset="0"/>
              <a:buChar char="•"/>
              <a:defRPr/>
            </a:pPr>
            <a:r>
              <a:rPr lang="en-GB" sz="3200" dirty="0">
                <a:latin typeface="Gill Sans MT" panose="020B0502020104020203" pitchFamily="34" charset="0"/>
              </a:rPr>
              <a:t>Please help us by following the guidance on the following slides (will be sent by email) e.g. don’t copy in unnecessary people to emails</a:t>
            </a:r>
          </a:p>
        </p:txBody>
      </p:sp>
    </p:spTree>
    <p:extLst>
      <p:ext uri="{BB962C8B-B14F-4D97-AF65-F5344CB8AC3E}">
        <p14:creationId xmlns:p14="http://schemas.microsoft.com/office/powerpoint/2010/main" val="31665098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1012"/>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571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 name="Title 5"/>
          <p:cNvSpPr>
            <a:spLocks noGrp="1"/>
          </p:cNvSpPr>
          <p:nvPr>
            <p:ph type="title"/>
          </p:nvPr>
        </p:nvSpPr>
        <p:spPr>
          <a:xfrm>
            <a:off x="457200" y="980728"/>
            <a:ext cx="8229600" cy="1143000"/>
          </a:xfrm>
        </p:spPr>
        <p:txBody>
          <a:bodyPr>
            <a:normAutofit fontScale="90000"/>
          </a:bodyPr>
          <a:lstStyle/>
          <a:p>
            <a:pPr algn="l"/>
            <a:br>
              <a:rPr lang="en-GB" dirty="0">
                <a:latin typeface="Gill Sans MT" panose="020B0502020104020203" pitchFamily="34" charset="0"/>
              </a:rPr>
            </a:br>
            <a:endParaRPr lang="en-GB" dirty="0">
              <a:latin typeface="Gill Sans MT" panose="020B0502020104020203" pitchFamily="34" charset="0"/>
            </a:endParaRPr>
          </a:p>
        </p:txBody>
      </p:sp>
      <p:sp>
        <p:nvSpPr>
          <p:cNvPr id="2" name="TextBox 1"/>
          <p:cNvSpPr txBox="1"/>
          <p:nvPr/>
        </p:nvSpPr>
        <p:spPr>
          <a:xfrm>
            <a:off x="251520" y="577234"/>
            <a:ext cx="8568952" cy="707886"/>
          </a:xfrm>
          <a:prstGeom prst="rect">
            <a:avLst/>
          </a:prstGeom>
          <a:noFill/>
        </p:spPr>
        <p:txBody>
          <a:bodyPr wrap="square" rtlCol="0">
            <a:spAutoFit/>
          </a:bodyPr>
          <a:lstStyle/>
          <a:p>
            <a:r>
              <a:rPr lang="en-GB" sz="4000" b="1" dirty="0">
                <a:effectLst>
                  <a:outerShdw blurRad="38100" dist="38100" dir="2700000" algn="tl">
                    <a:srgbClr val="000000">
                      <a:alpha val="43137"/>
                    </a:srgbClr>
                  </a:outerShdw>
                </a:effectLst>
                <a:latin typeface="Gill Sans MT" panose="020B0502020104020203" pitchFamily="34" charset="0"/>
              </a:rPr>
              <a:t>Year Group Emails</a:t>
            </a:r>
          </a:p>
        </p:txBody>
      </p:sp>
      <p:sp>
        <p:nvSpPr>
          <p:cNvPr id="3" name="Rectangle 2">
            <a:extLst>
              <a:ext uri="{FF2B5EF4-FFF2-40B4-BE49-F238E27FC236}">
                <a16:creationId xmlns:a16="http://schemas.microsoft.com/office/drawing/2014/main" id="{9D026D6A-287C-41F4-A8F7-8E9A1CE26123}"/>
              </a:ext>
            </a:extLst>
          </p:cNvPr>
          <p:cNvSpPr/>
          <p:nvPr/>
        </p:nvSpPr>
        <p:spPr>
          <a:xfrm>
            <a:off x="179512" y="5373216"/>
            <a:ext cx="8568952" cy="1368142"/>
          </a:xfrm>
          <a:prstGeom prst="rect">
            <a:avLst/>
          </a:prstGeom>
          <a:solidFill>
            <a:srgbClr val="A1F484"/>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1">
            <a:extLst>
              <a:ext uri="{FF2B5EF4-FFF2-40B4-BE49-F238E27FC236}">
                <a16:creationId xmlns:a16="http://schemas.microsoft.com/office/drawing/2014/main" id="{517C1760-2638-4D45-A8D7-9742B8664542}"/>
              </a:ext>
            </a:extLst>
          </p:cNvPr>
          <p:cNvSpPr>
            <a:spLocks noChangeArrowheads="1"/>
          </p:cNvSpPr>
          <p:nvPr/>
        </p:nvSpPr>
        <p:spPr bwMode="auto">
          <a:xfrm>
            <a:off x="179512" y="1194912"/>
            <a:ext cx="8820472"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Gill Sans MT" panose="020B0502020104020203" pitchFamily="34" charset="0"/>
                <a:ea typeface="Times New Roman" panose="02020603050405020304" pitchFamily="18" charset="0"/>
                <a:cs typeface="Arial" panose="020B0604020202020204" pitchFamily="34" charset="0"/>
              </a:rPr>
              <a:t>Each year group has a team email </a:t>
            </a:r>
            <a:r>
              <a:rPr lang="en-GB" altLang="en-US" sz="2000" dirty="0">
                <a:latin typeface="Gill Sans MT" panose="020B0502020104020203" pitchFamily="34" charset="0"/>
                <a:ea typeface="Times New Roman" panose="02020603050405020304" pitchFamily="18" charset="0"/>
                <a:cs typeface="Arial" panose="020B0604020202020204" pitchFamily="34" charset="0"/>
              </a:rPr>
              <a:t>for contacting the class teachers. Please direct any class teacher emails to the following email address</a:t>
            </a:r>
            <a:r>
              <a:rPr kumimoji="0" lang="en-GB" altLang="en-US" sz="2000" b="0" i="0" u="none" strike="noStrike" cap="none" normalizeH="0" baseline="0" dirty="0">
                <a:ln>
                  <a:noFill/>
                </a:ln>
                <a:solidFill>
                  <a:schemeClr val="tx1"/>
                </a:solidFill>
                <a:effectLst/>
                <a:latin typeface="Gill Sans MT" panose="020B0502020104020203" pitchFamily="34" charset="0"/>
                <a:ea typeface="Times New Roman" panose="02020603050405020304" pitchFamily="18"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sz="2000" dirty="0">
              <a:latin typeface="Gill Sans MT" panose="020B0502020104020203" pitchFamily="34" charset="0"/>
              <a:ea typeface="Times New Roman" panose="02020603050405020304" pitchFamily="18"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Gill Sans MT" panose="020B0502020104020203" pitchFamily="34" charset="0"/>
                <a:ea typeface="Times New Roman" panose="02020603050405020304" pitchFamily="18" charset="0"/>
                <a:cs typeface="Arial" panose="020B0604020202020204" pitchFamily="34" charset="0"/>
                <a:hlinkClick r:id="rId4"/>
              </a:rPr>
              <a:t>year4@holytrinity.merton.sch.uk</a:t>
            </a:r>
            <a:endParaRPr kumimoji="0" lang="en-GB" altLang="en-US" sz="2000" b="0" i="0" u="none" strike="noStrike" cap="none" normalizeH="0" baseline="0" dirty="0">
              <a:ln>
                <a:noFill/>
              </a:ln>
              <a:solidFill>
                <a:schemeClr val="tx1"/>
              </a:solidFill>
              <a:effectLst/>
              <a:latin typeface="Gill Sans MT" panose="020B0502020104020203"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dirty="0">
              <a:latin typeface="Gill Sans MT" panose="020B0502020104020203"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Gill Sans MT" panose="020B0502020104020203" pitchFamily="34" charset="0"/>
                <a:ea typeface="Times New Roman" panose="02020603050405020304" pitchFamily="18" charset="0"/>
                <a:cs typeface="Arial" panose="020B0604020202020204" pitchFamily="34" charset="0"/>
              </a:rPr>
              <a:t>These emails will go to the class teachers within the year group, the </a:t>
            </a:r>
            <a:r>
              <a:rPr lang="en-GB" altLang="en-US" dirty="0">
                <a:latin typeface="Gill Sans MT" panose="020B0502020104020203" pitchFamily="34" charset="0"/>
                <a:ea typeface="Times New Roman" panose="02020603050405020304" pitchFamily="18" charset="0"/>
                <a:cs typeface="Arial" panose="020B0604020202020204" pitchFamily="34" charset="0"/>
              </a:rPr>
              <a:t>P</a:t>
            </a:r>
            <a:r>
              <a:rPr kumimoji="0" lang="en-GB" altLang="en-US" b="0" i="0" u="none" strike="noStrike" cap="none" normalizeH="0" baseline="0" dirty="0">
                <a:ln>
                  <a:noFill/>
                </a:ln>
                <a:solidFill>
                  <a:schemeClr val="tx1"/>
                </a:solidFill>
                <a:effectLst/>
                <a:latin typeface="Gill Sans MT" panose="020B0502020104020203" pitchFamily="34" charset="0"/>
                <a:ea typeface="Times New Roman" panose="02020603050405020304" pitchFamily="18" charset="0"/>
                <a:cs typeface="Arial" panose="020B0604020202020204" pitchFamily="34" charset="0"/>
              </a:rPr>
              <a:t>hase Leader, the </a:t>
            </a:r>
            <a:r>
              <a:rPr kumimoji="0" lang="en-GB" altLang="en-US" b="0" i="0" u="none" strike="noStrike" cap="none" normalizeH="0" baseline="0" dirty="0" err="1">
                <a:ln>
                  <a:noFill/>
                </a:ln>
                <a:solidFill>
                  <a:schemeClr val="tx1"/>
                </a:solidFill>
                <a:effectLst/>
                <a:latin typeface="Gill Sans MT" panose="020B0502020104020203" pitchFamily="34" charset="0"/>
                <a:ea typeface="Times New Roman" panose="02020603050405020304" pitchFamily="18" charset="0"/>
                <a:cs typeface="Arial" panose="020B0604020202020204" pitchFamily="34" charset="0"/>
              </a:rPr>
              <a:t>SENDCo</a:t>
            </a:r>
            <a:r>
              <a:rPr kumimoji="0" lang="en-GB" altLang="en-US" b="0" i="0" u="none" strike="noStrike" cap="none" normalizeH="0" baseline="0" dirty="0">
                <a:ln>
                  <a:noFill/>
                </a:ln>
                <a:solidFill>
                  <a:schemeClr val="tx1"/>
                </a:solidFill>
                <a:effectLst/>
                <a:latin typeface="Gill Sans MT" panose="020B0502020104020203" pitchFamily="34" charset="0"/>
                <a:ea typeface="Times New Roman" panose="02020603050405020304" pitchFamily="18" charset="0"/>
                <a:cs typeface="Arial" panose="020B0604020202020204" pitchFamily="34" charset="0"/>
              </a:rPr>
              <a:t> Mrs Moran, the Deputy Head Miss Hann and Headteacher Mrs Rickards.</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dirty="0">
              <a:latin typeface="Gill Sans MT" panose="020B0502020104020203"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dirty="0">
                <a:latin typeface="Gill Sans MT" panose="020B0502020104020203" pitchFamily="34" charset="0"/>
                <a:ea typeface="Times New Roman" panose="02020603050405020304" pitchFamily="18" charset="0"/>
                <a:cs typeface="Arial" panose="020B0604020202020204" pitchFamily="34" charset="0"/>
              </a:rPr>
              <a:t>If the information is confidential or sensitive please send this directly to either Mrs Rickards, Miss Hann or Mrs Moran as appropriate and they will share the information where necessary.</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dirty="0">
              <a:latin typeface="Gill Sans MT" panose="020B0502020104020203"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2000" dirty="0">
                <a:latin typeface="Gill Sans MT" panose="020B0502020104020203" pitchFamily="34" charset="0"/>
                <a:ea typeface="Times New Roman" panose="02020603050405020304" pitchFamily="18" charset="0"/>
              </a:rPr>
              <a:t>Please ensure that the subject of the email starts with the class. i.e.</a:t>
            </a:r>
            <a:br>
              <a:rPr lang="en-GB" altLang="en-US" sz="2000" dirty="0">
                <a:latin typeface="Gill Sans MT" panose="020B0502020104020203" pitchFamily="34" charset="0"/>
                <a:ea typeface="Times New Roman" panose="02020603050405020304" pitchFamily="18" charset="0"/>
              </a:rPr>
            </a:br>
            <a:r>
              <a:rPr lang="en-GB" altLang="en-US" sz="2000" dirty="0">
                <a:latin typeface="Gill Sans MT" panose="020B0502020104020203" pitchFamily="34" charset="0"/>
                <a:ea typeface="Times New Roman" panose="02020603050405020304" pitchFamily="18" charset="0"/>
              </a:rPr>
              <a:t>4H – Child’s Name - subject</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sz="1400" dirty="0">
              <a:latin typeface="Gill Sans MT" panose="020B0502020104020203"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b="1" u="sng" dirty="0">
                <a:latin typeface="Gill Sans MT" panose="020B0502020104020203" pitchFamily="34" charset="0"/>
                <a:ea typeface="Times New Roman" panose="02020603050405020304" pitchFamily="18" charset="0"/>
              </a:rPr>
              <a:t>Reminder:</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dirty="0">
                <a:latin typeface="Gill Sans MT" panose="020B0502020104020203" pitchFamily="34" charset="0"/>
                <a:ea typeface="Times New Roman" panose="02020603050405020304" pitchFamily="18" charset="0"/>
              </a:rPr>
              <a:t>All functional messages related to uniform, pick ups, appointments, lost property etc. should still be directed to the school office email </a:t>
            </a:r>
            <a:r>
              <a:rPr lang="en-GB" altLang="en-US" dirty="0">
                <a:latin typeface="Gill Sans MT" panose="020B0502020104020203" pitchFamily="34" charset="0"/>
                <a:ea typeface="Times New Roman" panose="02020603050405020304" pitchFamily="18" charset="0"/>
                <a:hlinkClick r:id="rId5"/>
              </a:rPr>
              <a:t>info@holytrinity.merton.sch.uk</a:t>
            </a:r>
            <a:r>
              <a:rPr lang="en-GB" altLang="en-US" dirty="0">
                <a:latin typeface="Gill Sans MT" panose="020B0502020104020203" pitchFamily="34" charset="0"/>
                <a:ea typeface="Times New Roman" panose="02020603050405020304" pitchFamily="18" charset="0"/>
              </a:rPr>
              <a:t>.  You do not need to copy team email addresses into these.</a:t>
            </a:r>
            <a:endParaRPr lang="en-GB" altLang="en-US" dirty="0">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sz="1400" dirty="0">
              <a:latin typeface="Gill Sans MT" panose="020B0502020104020203" pitchFamily="34" charset="0"/>
              <a:ea typeface="Times New Roman" panose="02020603050405020304" pitchFamily="18" charset="0"/>
            </a:endParaRPr>
          </a:p>
        </p:txBody>
      </p:sp>
    </p:spTree>
    <p:extLst>
      <p:ext uri="{BB962C8B-B14F-4D97-AF65-F5344CB8AC3E}">
        <p14:creationId xmlns:p14="http://schemas.microsoft.com/office/powerpoint/2010/main" val="3996888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1012"/>
            <a:ext cx="8640960" cy="22664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571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 name="Title 5"/>
          <p:cNvSpPr>
            <a:spLocks noGrp="1"/>
          </p:cNvSpPr>
          <p:nvPr>
            <p:ph type="title"/>
          </p:nvPr>
        </p:nvSpPr>
        <p:spPr>
          <a:xfrm>
            <a:off x="457200" y="980728"/>
            <a:ext cx="8229600" cy="1143000"/>
          </a:xfrm>
        </p:spPr>
        <p:txBody>
          <a:bodyPr>
            <a:normAutofit fontScale="90000"/>
          </a:bodyPr>
          <a:lstStyle/>
          <a:p>
            <a:pPr algn="l"/>
            <a:br>
              <a:rPr lang="en-GB" dirty="0">
                <a:latin typeface="Gill Sans MT" panose="020B0502020104020203" pitchFamily="34" charset="0"/>
              </a:rPr>
            </a:br>
            <a:endParaRPr lang="en-GB" dirty="0">
              <a:latin typeface="Gill Sans MT" panose="020B0502020104020203" pitchFamily="34" charset="0"/>
            </a:endParaRPr>
          </a:p>
        </p:txBody>
      </p:sp>
      <p:sp>
        <p:nvSpPr>
          <p:cNvPr id="2" name="TextBox 1"/>
          <p:cNvSpPr txBox="1"/>
          <p:nvPr/>
        </p:nvSpPr>
        <p:spPr>
          <a:xfrm>
            <a:off x="179512" y="425598"/>
            <a:ext cx="8568952" cy="1261884"/>
          </a:xfrm>
          <a:prstGeom prst="rect">
            <a:avLst/>
          </a:prstGeom>
          <a:noFill/>
        </p:spPr>
        <p:txBody>
          <a:bodyPr wrap="square" rtlCol="0">
            <a:spAutoFit/>
          </a:bodyPr>
          <a:lstStyle/>
          <a:p>
            <a:r>
              <a:rPr lang="en-GB" sz="4000" b="1" dirty="0">
                <a:effectLst>
                  <a:outerShdw blurRad="38100" dist="38100" dir="2700000" algn="tl">
                    <a:srgbClr val="000000">
                      <a:alpha val="43137"/>
                    </a:srgbClr>
                  </a:outerShdw>
                </a:effectLst>
                <a:latin typeface="Gill Sans MT" panose="020B0502020104020203" pitchFamily="34" charset="0"/>
              </a:rPr>
              <a:t>How to Contact School Staff</a:t>
            </a:r>
          </a:p>
          <a:p>
            <a:endParaRPr lang="en-GB" dirty="0"/>
          </a:p>
          <a:p>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962332650"/>
              </p:ext>
            </p:extLst>
          </p:nvPr>
        </p:nvGraphicFramePr>
        <p:xfrm>
          <a:off x="19625" y="1552228"/>
          <a:ext cx="9087378" cy="4880174"/>
        </p:xfrm>
        <a:graphic>
          <a:graphicData uri="http://schemas.openxmlformats.org/drawingml/2006/table">
            <a:tbl>
              <a:tblPr firstRow="1" firstCol="1" bandRow="1">
                <a:tableStyleId>{5C22544A-7EE6-4342-B048-85BDC9FD1C3A}</a:tableStyleId>
              </a:tblPr>
              <a:tblGrid>
                <a:gridCol w="3709984">
                  <a:extLst>
                    <a:ext uri="{9D8B030D-6E8A-4147-A177-3AD203B41FA5}">
                      <a16:colId xmlns:a16="http://schemas.microsoft.com/office/drawing/2014/main" val="1668295228"/>
                    </a:ext>
                  </a:extLst>
                </a:gridCol>
                <a:gridCol w="5377394">
                  <a:extLst>
                    <a:ext uri="{9D8B030D-6E8A-4147-A177-3AD203B41FA5}">
                      <a16:colId xmlns:a16="http://schemas.microsoft.com/office/drawing/2014/main" val="4156016062"/>
                    </a:ext>
                  </a:extLst>
                </a:gridCol>
              </a:tblGrid>
              <a:tr h="224961">
                <a:tc>
                  <a:txBody>
                    <a:bodyPr/>
                    <a:lstStyle/>
                    <a:p>
                      <a:pPr>
                        <a:spcAft>
                          <a:spcPts val="0"/>
                        </a:spcAft>
                      </a:pPr>
                      <a:r>
                        <a:rPr lang="en-GB" sz="1000" kern="1200" dirty="0">
                          <a:solidFill>
                            <a:schemeClr val="bg1"/>
                          </a:solidFill>
                          <a:effectLst/>
                          <a:latin typeface="Gill Sans MT" panose="020B0502020104020203" pitchFamily="34" charset="0"/>
                        </a:rPr>
                        <a:t>To….</a:t>
                      </a:r>
                      <a:endParaRPr lang="en-GB" sz="1000" dirty="0">
                        <a:solidFill>
                          <a:schemeClr val="bg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pPr>
                        <a:spcAft>
                          <a:spcPts val="0"/>
                        </a:spcAft>
                      </a:pPr>
                      <a:r>
                        <a:rPr lang="en-GB" sz="1000" kern="1200" dirty="0">
                          <a:solidFill>
                            <a:schemeClr val="bg1"/>
                          </a:solidFill>
                          <a:effectLst/>
                          <a:latin typeface="Gill Sans MT" panose="020B0502020104020203" pitchFamily="34" charset="0"/>
                        </a:rPr>
                        <a:t>Please….</a:t>
                      </a:r>
                      <a:endParaRPr lang="en-GB" sz="1000" dirty="0">
                        <a:solidFill>
                          <a:schemeClr val="bg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extLst>
                  <a:ext uri="{0D108BD9-81ED-4DB2-BD59-A6C34878D82A}">
                    <a16:rowId xmlns:a16="http://schemas.microsoft.com/office/drawing/2014/main" val="1292639440"/>
                  </a:ext>
                </a:extLst>
              </a:tr>
              <a:tr h="224961">
                <a:tc>
                  <a:txBody>
                    <a:bodyPr/>
                    <a:lstStyle/>
                    <a:p>
                      <a:pPr>
                        <a:spcAft>
                          <a:spcPts val="0"/>
                        </a:spcAft>
                      </a:pPr>
                      <a:r>
                        <a:rPr lang="en-GB" sz="1000" kern="1200" dirty="0">
                          <a:solidFill>
                            <a:schemeClr val="tx1"/>
                          </a:solidFill>
                          <a:effectLst/>
                          <a:latin typeface="Gill Sans MT" panose="020B0502020104020203" pitchFamily="34" charset="0"/>
                        </a:rPr>
                        <a:t>report a child absent…</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phone or email the school office (not class teacher) by 8.45am or use ParentMail</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8998280"/>
                  </a:ext>
                </a:extLst>
              </a:tr>
              <a:tr h="224961">
                <a:tc>
                  <a:txBody>
                    <a:bodyPr/>
                    <a:lstStyle/>
                    <a:p>
                      <a:pPr>
                        <a:spcAft>
                          <a:spcPts val="0"/>
                        </a:spcAft>
                      </a:pPr>
                      <a:r>
                        <a:rPr lang="en-GB" sz="1000" kern="1200">
                          <a:solidFill>
                            <a:schemeClr val="tx1"/>
                          </a:solidFill>
                          <a:effectLst/>
                          <a:latin typeface="Gill Sans MT" panose="020B0502020104020203" pitchFamily="34" charset="0"/>
                        </a:rPr>
                        <a:t>tell us that you plan to pick up a child early… </a:t>
                      </a:r>
                      <a:endParaRPr lang="en-GB" sz="100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a:solidFill>
                            <a:schemeClr val="tx1"/>
                          </a:solidFill>
                          <a:effectLst/>
                          <a:latin typeface="Gill Sans MT" panose="020B0502020104020203" pitchFamily="34" charset="0"/>
                        </a:rPr>
                        <a:t>phone or email the school office (not class teacher) by 8.45am</a:t>
                      </a:r>
                      <a:endParaRPr lang="en-GB" sz="100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1541656"/>
                  </a:ext>
                </a:extLst>
              </a:tr>
              <a:tr h="329539">
                <a:tc>
                  <a:txBody>
                    <a:bodyPr/>
                    <a:lstStyle/>
                    <a:p>
                      <a:pPr>
                        <a:spcAft>
                          <a:spcPts val="0"/>
                        </a:spcAft>
                      </a:pPr>
                      <a:r>
                        <a:rPr lang="en-GB" sz="1000" kern="1200" dirty="0">
                          <a:solidFill>
                            <a:schemeClr val="tx1"/>
                          </a:solidFill>
                          <a:effectLst/>
                          <a:latin typeface="Gill Sans MT" panose="020B0502020104020203" pitchFamily="34" charset="0"/>
                        </a:rPr>
                        <a:t>tell us that your child is not going to After School Club…</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phone or email the school office by 8.45am</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0336260"/>
                  </a:ext>
                </a:extLst>
              </a:tr>
              <a:tr h="391407">
                <a:tc>
                  <a:txBody>
                    <a:bodyPr/>
                    <a:lstStyle/>
                    <a:p>
                      <a:pPr>
                        <a:spcAft>
                          <a:spcPts val="0"/>
                        </a:spcAft>
                      </a:pPr>
                      <a:r>
                        <a:rPr lang="en-GB" sz="1000" kern="1200">
                          <a:solidFill>
                            <a:schemeClr val="tx1"/>
                          </a:solidFill>
                          <a:effectLst/>
                          <a:latin typeface="Gill Sans MT" panose="020B0502020104020203" pitchFamily="34" charset="0"/>
                        </a:rPr>
                        <a:t>tell us that your child is going home with someone else…</a:t>
                      </a:r>
                      <a:endParaRPr lang="en-GB" sz="100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email the class teacher by 8.00am (in an emergency, phone the school office during the school day)</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696822"/>
                  </a:ext>
                </a:extLst>
              </a:tr>
              <a:tr h="391407">
                <a:tc>
                  <a:txBody>
                    <a:bodyPr/>
                    <a:lstStyle/>
                    <a:p>
                      <a:pPr>
                        <a:spcAft>
                          <a:spcPts val="0"/>
                        </a:spcAft>
                      </a:pPr>
                      <a:r>
                        <a:rPr lang="en-GB" sz="1000" kern="1200">
                          <a:solidFill>
                            <a:schemeClr val="tx1"/>
                          </a:solidFill>
                          <a:effectLst/>
                          <a:latin typeface="Gill Sans MT" panose="020B0502020104020203" pitchFamily="34" charset="0"/>
                        </a:rPr>
                        <a:t>deliver forgotten items to children during the school day…</a:t>
                      </a:r>
                      <a:endParaRPr lang="en-GB" sz="100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bring items to school office.  Items will be delivered to children when convenient</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6038883"/>
                  </a:ext>
                </a:extLst>
              </a:tr>
              <a:tr h="391407">
                <a:tc>
                  <a:txBody>
                    <a:bodyPr/>
                    <a:lstStyle/>
                    <a:p>
                      <a:pPr>
                        <a:spcAft>
                          <a:spcPts val="0"/>
                        </a:spcAft>
                      </a:pPr>
                      <a:r>
                        <a:rPr lang="en-GB" sz="1000" kern="1200">
                          <a:solidFill>
                            <a:schemeClr val="tx1"/>
                          </a:solidFill>
                          <a:effectLst/>
                          <a:latin typeface="Gill Sans MT" panose="020B0502020104020203" pitchFamily="34" charset="0"/>
                        </a:rPr>
                        <a:t>ask for help with ParentMail messages and payments e.g. lunches…</a:t>
                      </a:r>
                      <a:endParaRPr lang="en-GB" sz="100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phone or email the school office</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9372747"/>
                  </a:ext>
                </a:extLst>
              </a:tr>
              <a:tr h="465050">
                <a:tc>
                  <a:txBody>
                    <a:bodyPr/>
                    <a:lstStyle/>
                    <a:p>
                      <a:pPr>
                        <a:spcAft>
                          <a:spcPts val="0"/>
                        </a:spcAft>
                      </a:pPr>
                      <a:r>
                        <a:rPr lang="en-GB" sz="1000" kern="1200">
                          <a:solidFill>
                            <a:schemeClr val="tx1"/>
                          </a:solidFill>
                          <a:effectLst/>
                          <a:latin typeface="Gill Sans MT" panose="020B0502020104020203" pitchFamily="34" charset="0"/>
                        </a:rPr>
                        <a:t>ask the teacher a quick question or communicate a short piece of information (less than 1 minute)…</a:t>
                      </a:r>
                      <a:endParaRPr lang="en-GB" sz="100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speak with the teacher/ teaching assistant at drop off/ pick up</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3554151"/>
                  </a:ext>
                </a:extLst>
              </a:tr>
              <a:tr h="391407">
                <a:tc>
                  <a:txBody>
                    <a:bodyPr/>
                    <a:lstStyle/>
                    <a:p>
                      <a:pPr>
                        <a:spcAft>
                          <a:spcPts val="0"/>
                        </a:spcAft>
                      </a:pPr>
                      <a:r>
                        <a:rPr lang="en-GB" sz="1000" kern="1200">
                          <a:solidFill>
                            <a:schemeClr val="tx1"/>
                          </a:solidFill>
                          <a:effectLst/>
                          <a:latin typeface="Gill Sans MT" panose="020B0502020104020203" pitchFamily="34" charset="0"/>
                        </a:rPr>
                        <a:t>communicate a longer piece of information (more than 1 minute)…</a:t>
                      </a:r>
                      <a:endParaRPr lang="en-GB" sz="100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email the class teacher (if applicable we will respond within 2 working days)</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61651420"/>
                  </a:ext>
                </a:extLst>
              </a:tr>
              <a:tr h="329539">
                <a:tc>
                  <a:txBody>
                    <a:bodyPr/>
                    <a:lstStyle/>
                    <a:p>
                      <a:pPr>
                        <a:spcAft>
                          <a:spcPts val="0"/>
                        </a:spcAft>
                      </a:pPr>
                      <a:r>
                        <a:rPr lang="en-GB" sz="1000" kern="1200">
                          <a:solidFill>
                            <a:schemeClr val="tx1"/>
                          </a:solidFill>
                          <a:effectLst/>
                          <a:latin typeface="Gill Sans MT" panose="020B0502020104020203" pitchFamily="34" charset="0"/>
                        </a:rPr>
                        <a:t>arrange a meeting with the teacher….</a:t>
                      </a:r>
                      <a:endParaRPr lang="en-GB" sz="100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email the class teacher (we will reply to the email within 2 working days and meet ASAP)</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3810280"/>
                  </a:ext>
                </a:extLst>
              </a:tr>
              <a:tr h="329539">
                <a:tc>
                  <a:txBody>
                    <a:bodyPr/>
                    <a:lstStyle/>
                    <a:p>
                      <a:pPr>
                        <a:spcAft>
                          <a:spcPts val="0"/>
                        </a:spcAft>
                      </a:pPr>
                      <a:r>
                        <a:rPr lang="en-GB" sz="1000" kern="1200">
                          <a:solidFill>
                            <a:schemeClr val="tx1"/>
                          </a:solidFill>
                          <a:effectLst/>
                          <a:latin typeface="Gill Sans MT" panose="020B0502020104020203" pitchFamily="34" charset="0"/>
                        </a:rPr>
                        <a:t>speak with Mrs Rickards….</a:t>
                      </a:r>
                      <a:endParaRPr lang="en-GB" sz="100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pop into the school office and she will meet you if she is free.  Or email to arrange a meeting</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8564840"/>
                  </a:ext>
                </a:extLst>
              </a:tr>
              <a:tr h="329539">
                <a:tc>
                  <a:txBody>
                    <a:bodyPr/>
                    <a:lstStyle/>
                    <a:p>
                      <a:pPr>
                        <a:spcAft>
                          <a:spcPts val="0"/>
                        </a:spcAft>
                      </a:pPr>
                      <a:r>
                        <a:rPr lang="en-GB" sz="1000" kern="1200">
                          <a:solidFill>
                            <a:schemeClr val="tx1"/>
                          </a:solidFill>
                          <a:effectLst/>
                          <a:latin typeface="Gill Sans MT" panose="020B0502020104020203" pitchFamily="34" charset="0"/>
                        </a:rPr>
                        <a:t>buy school uniform…..</a:t>
                      </a:r>
                      <a:endParaRPr lang="en-GB" sz="100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make and pay for an order on ParentMail and we will send the items home with your child </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1352802"/>
                  </a:ext>
                </a:extLst>
              </a:tr>
              <a:tr h="465050">
                <a:tc>
                  <a:txBody>
                    <a:bodyPr/>
                    <a:lstStyle/>
                    <a:p>
                      <a:pPr>
                        <a:spcAft>
                          <a:spcPts val="0"/>
                        </a:spcAft>
                      </a:pPr>
                      <a:r>
                        <a:rPr lang="en-GB" sz="1000" kern="1200">
                          <a:solidFill>
                            <a:schemeClr val="tx1"/>
                          </a:solidFill>
                          <a:effectLst/>
                          <a:latin typeface="Gill Sans MT" panose="020B0502020104020203" pitchFamily="34" charset="0"/>
                        </a:rPr>
                        <a:t>look for lost property….</a:t>
                      </a:r>
                      <a:endParaRPr lang="en-GB" sz="100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look in the blue lost property bin (outside the door opposite the Year 1 block) at drop off or pick up time.  Small items such as watches are stored in the school office</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040843"/>
                  </a:ext>
                </a:extLst>
              </a:tr>
              <a:tr h="391407">
                <a:tc>
                  <a:txBody>
                    <a:bodyPr/>
                    <a:lstStyle/>
                    <a:p>
                      <a:pPr>
                        <a:spcAft>
                          <a:spcPts val="0"/>
                        </a:spcAft>
                      </a:pPr>
                      <a:r>
                        <a:rPr lang="en-GB" sz="1000" kern="1200" dirty="0">
                          <a:solidFill>
                            <a:schemeClr val="tx1"/>
                          </a:solidFill>
                          <a:effectLst/>
                          <a:latin typeface="Gill Sans MT" panose="020B0502020104020203" pitchFamily="34" charset="0"/>
                        </a:rPr>
                        <a:t>find out about HOTS events e.g. school disco or quiz night and how to buy tickets… </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GB" sz="1000" kern="1200" dirty="0">
                          <a:solidFill>
                            <a:schemeClr val="tx1"/>
                          </a:solidFill>
                          <a:effectLst/>
                          <a:latin typeface="Gill Sans MT" panose="020B0502020104020203" pitchFamily="34" charset="0"/>
                        </a:rPr>
                        <a:t>read the HOTS newsletters/ emails which are sent out via Class Reps or contact HOTS directly</a:t>
                      </a:r>
                      <a:endParaRPr lang="en-GB" sz="1000" dirty="0">
                        <a:solidFill>
                          <a:schemeClr val="tx1"/>
                        </a:solidFill>
                        <a:effectLst/>
                        <a:latin typeface="Gill Sans MT" panose="020B0502020104020203" pitchFamily="34" charset="0"/>
                        <a:ea typeface="Times New Roman" panose="02020603050405020304" pitchFamily="18" charset="0"/>
                        <a:cs typeface="Times New Roman" panose="02020603050405020304" pitchFamily="18" charset="0"/>
                      </a:endParaRPr>
                    </a:p>
                  </a:txBody>
                  <a:tcPr marL="50758" marR="50758" marT="26789" marB="2678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0371109"/>
                  </a:ext>
                </a:extLst>
              </a:tr>
            </a:tbl>
          </a:graphicData>
        </a:graphic>
      </p:graphicFrame>
      <p:sp>
        <p:nvSpPr>
          <p:cNvPr id="7" name="Rectangle 1"/>
          <p:cNvSpPr>
            <a:spLocks noChangeArrowheads="1"/>
          </p:cNvSpPr>
          <p:nvPr/>
        </p:nvSpPr>
        <p:spPr bwMode="auto">
          <a:xfrm>
            <a:off x="36997" y="1145374"/>
            <a:ext cx="9144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Gill Sans MT" panose="020B0502020104020203" pitchFamily="34" charset="0"/>
                <a:ea typeface="Times New Roman" panose="02020603050405020304" pitchFamily="18" charset="0"/>
                <a:cs typeface="Arial" panose="020B0604020202020204" pitchFamily="34" charset="0"/>
              </a:rPr>
              <a:t>Parents and carers often ask us for the best way to contact the school staff so we have put together the information below:</a:t>
            </a:r>
            <a:endParaRPr kumimoji="0" lang="en-GB" altLang="en-US" sz="1400" b="0" i="0" u="none" strike="noStrike" cap="none" normalizeH="0" baseline="0" dirty="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23162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1012"/>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571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 name="Title 5"/>
          <p:cNvSpPr>
            <a:spLocks noGrp="1"/>
          </p:cNvSpPr>
          <p:nvPr>
            <p:ph type="title"/>
          </p:nvPr>
        </p:nvSpPr>
        <p:spPr>
          <a:xfrm>
            <a:off x="457200" y="980728"/>
            <a:ext cx="8229600" cy="1143000"/>
          </a:xfrm>
        </p:spPr>
        <p:txBody>
          <a:bodyPr>
            <a:normAutofit fontScale="90000"/>
          </a:bodyPr>
          <a:lstStyle/>
          <a:p>
            <a:pPr algn="l"/>
            <a:br>
              <a:rPr lang="en-GB" dirty="0">
                <a:latin typeface="Gill Sans MT" panose="020B0502020104020203" pitchFamily="34" charset="0"/>
              </a:rPr>
            </a:br>
            <a:endParaRPr lang="en-GB" dirty="0">
              <a:latin typeface="Gill Sans MT" panose="020B0502020104020203" pitchFamily="34" charset="0"/>
            </a:endParaRPr>
          </a:p>
        </p:txBody>
      </p:sp>
      <p:sp>
        <p:nvSpPr>
          <p:cNvPr id="2" name="TextBox 1"/>
          <p:cNvSpPr txBox="1"/>
          <p:nvPr/>
        </p:nvSpPr>
        <p:spPr>
          <a:xfrm>
            <a:off x="286922" y="621052"/>
            <a:ext cx="8568952" cy="1261884"/>
          </a:xfrm>
          <a:prstGeom prst="rect">
            <a:avLst/>
          </a:prstGeom>
          <a:noFill/>
        </p:spPr>
        <p:txBody>
          <a:bodyPr wrap="square" rtlCol="0">
            <a:spAutoFit/>
          </a:bodyPr>
          <a:lstStyle/>
          <a:p>
            <a:r>
              <a:rPr lang="en-GB" sz="4000" b="1" dirty="0">
                <a:effectLst>
                  <a:outerShdw blurRad="38100" dist="38100" dir="2700000" algn="tl">
                    <a:srgbClr val="000000">
                      <a:alpha val="43137"/>
                    </a:srgbClr>
                  </a:outerShdw>
                </a:effectLst>
                <a:latin typeface="Gill Sans MT" panose="020B0502020104020203" pitchFamily="34" charset="0"/>
              </a:rPr>
              <a:t>Useful Contacts</a:t>
            </a:r>
          </a:p>
          <a:p>
            <a:endParaRPr lang="en-GB" dirty="0"/>
          </a:p>
          <a:p>
            <a:endParaRPr lang="en-GB" dirty="0"/>
          </a:p>
        </p:txBody>
      </p:sp>
      <p:sp>
        <p:nvSpPr>
          <p:cNvPr id="4" name="Rectangle 3"/>
          <p:cNvSpPr/>
          <p:nvPr/>
        </p:nvSpPr>
        <p:spPr>
          <a:xfrm>
            <a:off x="442106" y="1398989"/>
            <a:ext cx="8723406" cy="3693319"/>
          </a:xfrm>
          <a:prstGeom prst="rect">
            <a:avLst/>
          </a:prstGeom>
        </p:spPr>
        <p:txBody>
          <a:bodyPr wrap="square">
            <a:spAutoFit/>
          </a:bodyPr>
          <a:lstStyle/>
          <a:p>
            <a:endParaRPr lang="en-US" dirty="0">
              <a:latin typeface="Gill Sans MT" panose="020B0502020104020203" pitchFamily="34" charset="0"/>
            </a:endParaRPr>
          </a:p>
          <a:p>
            <a:pPr>
              <a:lnSpc>
                <a:spcPct val="150000"/>
              </a:lnSpc>
            </a:pPr>
            <a:r>
              <a:rPr lang="en-US" dirty="0">
                <a:latin typeface="Gill Sans MT" panose="020B0502020104020203" pitchFamily="34" charset="0"/>
              </a:rPr>
              <a:t>School telephone number:	020 8542 1591</a:t>
            </a:r>
          </a:p>
          <a:p>
            <a:pPr>
              <a:lnSpc>
                <a:spcPct val="150000"/>
              </a:lnSpc>
            </a:pPr>
            <a:r>
              <a:rPr lang="en-US" dirty="0">
                <a:latin typeface="Gill Sans MT" panose="020B0502020104020203" pitchFamily="34" charset="0"/>
              </a:rPr>
              <a:t>Office email:		info@holytrinity.merton.sch.uk</a:t>
            </a:r>
          </a:p>
          <a:p>
            <a:pPr>
              <a:lnSpc>
                <a:spcPct val="150000"/>
              </a:lnSpc>
            </a:pPr>
            <a:r>
              <a:rPr lang="en-US" dirty="0">
                <a:latin typeface="Gill Sans MT" panose="020B0502020104020203" pitchFamily="34" charset="0"/>
              </a:rPr>
              <a:t>After School Club email:	afterschoolclub@holytrinity.merton.sch.uk</a:t>
            </a:r>
          </a:p>
          <a:p>
            <a:pPr>
              <a:lnSpc>
                <a:spcPct val="150000"/>
              </a:lnSpc>
            </a:pPr>
            <a:r>
              <a:rPr lang="en-US" dirty="0">
                <a:latin typeface="Gill Sans MT" panose="020B0502020104020203" pitchFamily="34" charset="0"/>
              </a:rPr>
              <a:t>Breakfast Club email:	tc@holytrinity.merton.sch.uk</a:t>
            </a:r>
          </a:p>
          <a:p>
            <a:pPr>
              <a:lnSpc>
                <a:spcPct val="150000"/>
              </a:lnSpc>
            </a:pPr>
            <a:r>
              <a:rPr lang="en-US" dirty="0">
                <a:latin typeface="Gill Sans MT" panose="020B0502020104020203" pitchFamily="34" charset="0"/>
              </a:rPr>
              <a:t>Izzy Rickards’ email:	headteacher@holytrinity.merton.sch.uk</a:t>
            </a:r>
          </a:p>
          <a:p>
            <a:pPr>
              <a:lnSpc>
                <a:spcPct val="150000"/>
              </a:lnSpc>
            </a:pPr>
            <a:r>
              <a:rPr lang="en-US" dirty="0">
                <a:latin typeface="Gill Sans MT" panose="020B0502020104020203" pitchFamily="34" charset="0"/>
              </a:rPr>
              <a:t>Class Teachers’ emails:	</a:t>
            </a:r>
            <a:r>
              <a:rPr lang="en-US" dirty="0">
                <a:latin typeface="Gill Sans MT" panose="020B0502020104020203" pitchFamily="34" charset="0"/>
                <a:hlinkClick r:id="rId4"/>
              </a:rPr>
              <a:t>year4@holytrinity.merton.sch.uk</a:t>
            </a:r>
            <a:endParaRPr lang="en-US" dirty="0">
              <a:latin typeface="Gill Sans MT" panose="020B0502020104020203" pitchFamily="34" charset="0"/>
            </a:endParaRPr>
          </a:p>
          <a:p>
            <a:pPr>
              <a:lnSpc>
                <a:spcPct val="150000"/>
              </a:lnSpc>
            </a:pPr>
            <a:r>
              <a:rPr lang="en-US" dirty="0">
                <a:latin typeface="Gill Sans MT" panose="020B0502020104020203" pitchFamily="34" charset="0"/>
              </a:rPr>
              <a:t>Governors’ email:		governors@holytrinity.merton.sch.uk</a:t>
            </a:r>
          </a:p>
          <a:p>
            <a:pPr>
              <a:lnSpc>
                <a:spcPct val="150000"/>
              </a:lnSpc>
            </a:pPr>
            <a:r>
              <a:rPr lang="en-US" dirty="0">
                <a:latin typeface="Gill Sans MT" panose="020B0502020104020203" pitchFamily="34" charset="0"/>
              </a:rPr>
              <a:t>HOTS email:		hotsemail@gmail.com</a:t>
            </a:r>
          </a:p>
        </p:txBody>
      </p:sp>
    </p:spTree>
    <p:extLst>
      <p:ext uri="{BB962C8B-B14F-4D97-AF65-F5344CB8AC3E}">
        <p14:creationId xmlns:p14="http://schemas.microsoft.com/office/powerpoint/2010/main" val="4168038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2EDCD6-EE96-4CF3-A208-7D6312F5BD45}"/>
              </a:ext>
            </a:extLst>
          </p:cNvPr>
          <p:cNvSpPr txBox="1">
            <a:spLocks/>
          </p:cNvSpPr>
          <p:nvPr/>
        </p:nvSpPr>
        <p:spPr>
          <a:xfrm>
            <a:off x="611560" y="576956"/>
            <a:ext cx="7772400" cy="662207"/>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a:effectLst>
                  <a:outerShdw blurRad="38100" dist="38100" dir="2700000" algn="tl">
                    <a:srgbClr val="000000">
                      <a:alpha val="43137"/>
                    </a:srgbClr>
                  </a:outerShdw>
                </a:effectLst>
                <a:latin typeface="Gill Sans MT" panose="020B0502020104020203" pitchFamily="34" charset="0"/>
              </a:rPr>
              <a:t>PGL</a:t>
            </a:r>
          </a:p>
        </p:txBody>
      </p:sp>
      <p:pic>
        <p:nvPicPr>
          <p:cNvPr id="5" name="Picture 2">
            <a:extLst>
              <a:ext uri="{FF2B5EF4-FFF2-40B4-BE49-F238E27FC236}">
                <a16:creationId xmlns:a16="http://schemas.microsoft.com/office/drawing/2014/main" id="{7E11775D-1A8D-4B39-8225-AF6D9BFBC5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211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764D3B4-3995-42FC-8682-8B8E457A8780}"/>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7" name="Picture 2">
            <a:extLst>
              <a:ext uri="{FF2B5EF4-FFF2-40B4-BE49-F238E27FC236}">
                <a16:creationId xmlns:a16="http://schemas.microsoft.com/office/drawing/2014/main" id="{75D0B351-753F-4F49-B791-50D6EAC762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594200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2">
            <a:extLst>
              <a:ext uri="{FF2B5EF4-FFF2-40B4-BE49-F238E27FC236}">
                <a16:creationId xmlns:a16="http://schemas.microsoft.com/office/drawing/2014/main" id="{D5BB2545-CEAC-48B4-BEB2-BA6AC36A5E67}"/>
              </a:ext>
            </a:extLst>
          </p:cNvPr>
          <p:cNvSpPr txBox="1">
            <a:spLocks/>
          </p:cNvSpPr>
          <p:nvPr/>
        </p:nvSpPr>
        <p:spPr>
          <a:xfrm>
            <a:off x="319955" y="1700808"/>
            <a:ext cx="8644533" cy="393799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br>
              <a:rPr lang="en-GB" sz="2000" dirty="0">
                <a:solidFill>
                  <a:schemeClr val="tx1"/>
                </a:solidFill>
                <a:latin typeface="Gill Sans MT" panose="020B0502020104020203" pitchFamily="34" charset="0"/>
              </a:rPr>
            </a:br>
            <a:endParaRPr lang="en-GB" sz="1800" dirty="0"/>
          </a:p>
        </p:txBody>
      </p:sp>
      <p:sp>
        <p:nvSpPr>
          <p:cNvPr id="2" name="TextBox 1">
            <a:extLst>
              <a:ext uri="{FF2B5EF4-FFF2-40B4-BE49-F238E27FC236}">
                <a16:creationId xmlns:a16="http://schemas.microsoft.com/office/drawing/2014/main" id="{18A96A46-453A-4665-9F66-A09C8E05B03C}"/>
              </a:ext>
            </a:extLst>
          </p:cNvPr>
          <p:cNvSpPr txBox="1"/>
          <p:nvPr/>
        </p:nvSpPr>
        <p:spPr>
          <a:xfrm>
            <a:off x="179512" y="1484784"/>
            <a:ext cx="8644533" cy="4154984"/>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Gill Sans MT" panose="020B0502020104020203" pitchFamily="34" charset="0"/>
              </a:rPr>
              <a:t>This 2 night trip is </a:t>
            </a:r>
            <a:r>
              <a:rPr lang="en-GB" sz="2400" u="sng" dirty="0">
                <a:latin typeface="Gill Sans MT" panose="020B0502020104020203" pitchFamily="34" charset="0"/>
              </a:rPr>
              <a:t>provisionally</a:t>
            </a:r>
            <a:r>
              <a:rPr lang="en-GB" sz="2400" dirty="0">
                <a:latin typeface="Gill Sans MT" panose="020B0502020104020203" pitchFamily="34" charset="0"/>
              </a:rPr>
              <a:t> booked for </a:t>
            </a:r>
            <a:r>
              <a:rPr lang="en-GB" sz="2400" b="1" dirty="0">
                <a:latin typeface="Gill Sans MT" panose="020B0502020104020203" pitchFamily="34" charset="0"/>
              </a:rPr>
              <a:t>6</a:t>
            </a:r>
            <a:r>
              <a:rPr lang="en-GB" sz="2400" b="1" baseline="30000" dirty="0">
                <a:latin typeface="Gill Sans MT" panose="020B0502020104020203" pitchFamily="34" charset="0"/>
              </a:rPr>
              <a:t>th</a:t>
            </a:r>
            <a:r>
              <a:rPr lang="en-GB" sz="2400" b="1" dirty="0">
                <a:latin typeface="Gill Sans MT" panose="020B0502020104020203" pitchFamily="34" charset="0"/>
              </a:rPr>
              <a:t> - 8</a:t>
            </a:r>
            <a:r>
              <a:rPr lang="en-GB" sz="2400" b="1" baseline="30000" dirty="0">
                <a:latin typeface="Gill Sans MT" panose="020B0502020104020203" pitchFamily="34" charset="0"/>
              </a:rPr>
              <a:t>th</a:t>
            </a:r>
            <a:r>
              <a:rPr lang="en-GB" sz="2400" b="1" dirty="0">
                <a:latin typeface="Gill Sans MT" panose="020B0502020104020203" pitchFamily="34" charset="0"/>
              </a:rPr>
              <a:t> May</a:t>
            </a:r>
            <a:r>
              <a:rPr lang="en-GB" sz="2400" dirty="0">
                <a:latin typeface="Gill Sans MT" panose="020B0502020104020203" pitchFamily="34" charset="0"/>
              </a:rPr>
              <a:t>.</a:t>
            </a:r>
            <a:endParaRPr lang="en-GB" sz="2400" dirty="0">
              <a:highlight>
                <a:srgbClr val="FFFF00"/>
              </a:highlight>
              <a:latin typeface="Gill Sans MT" panose="020B0502020104020203" pitchFamily="34" charset="0"/>
            </a:endParaRPr>
          </a:p>
          <a:p>
            <a:pPr marL="285750" indent="-285750">
              <a:buFont typeface="Arial" panose="020B0604020202020204" pitchFamily="34" charset="0"/>
              <a:buChar char="•"/>
            </a:pPr>
            <a:r>
              <a:rPr lang="en-GB" sz="2400" dirty="0">
                <a:latin typeface="Gill Sans MT" panose="020B0502020104020203" pitchFamily="34" charset="0"/>
              </a:rPr>
              <a:t>It is an action packed 3 days (2 nights) when the children participate in a range of challenging outdoor activities. There is a display in the corridor that you can see which will give you an idea!</a:t>
            </a:r>
          </a:p>
          <a:p>
            <a:pPr marL="285750" indent="-285750">
              <a:buFont typeface="Arial" panose="020B0604020202020204" pitchFamily="34" charset="0"/>
              <a:buChar char="•"/>
            </a:pPr>
            <a:r>
              <a:rPr lang="en-GB" sz="2400" dirty="0">
                <a:latin typeface="Gill Sans MT" panose="020B0502020104020203" pitchFamily="34" charset="0"/>
              </a:rPr>
              <a:t>You will receive a communication via </a:t>
            </a:r>
            <a:r>
              <a:rPr lang="en-GB" sz="2400" dirty="0" err="1">
                <a:latin typeface="Gill Sans MT" panose="020B0502020104020203" pitchFamily="34" charset="0"/>
              </a:rPr>
              <a:t>ParentMail</a:t>
            </a:r>
            <a:r>
              <a:rPr lang="en-GB" sz="2400" dirty="0">
                <a:latin typeface="Gill Sans MT" panose="020B0502020104020203" pitchFamily="34" charset="0"/>
              </a:rPr>
              <a:t> before the end of the month and there is an option to pay in instalments. We would love every child to attend as it is so rewarding, so if finances are an issue, please let us know as the school can help.</a:t>
            </a:r>
          </a:p>
          <a:p>
            <a:pPr marL="285750" indent="-285750">
              <a:buFont typeface="Arial" panose="020B0604020202020204" pitchFamily="34" charset="0"/>
              <a:buChar char="•"/>
            </a:pPr>
            <a:r>
              <a:rPr lang="en-GB" sz="2400" dirty="0">
                <a:latin typeface="Gill Sans MT" panose="020B0502020104020203" pitchFamily="34" charset="0"/>
              </a:rPr>
              <a:t>We will hold a meeting with you all beforehand to give you the finer details and will provide you with a list of things to pack.</a:t>
            </a:r>
          </a:p>
        </p:txBody>
      </p:sp>
      <p:pic>
        <p:nvPicPr>
          <p:cNvPr id="1026" name="Picture 2" descr="PGL Travel - Wikipedia">
            <a:extLst>
              <a:ext uri="{FF2B5EF4-FFF2-40B4-BE49-F238E27FC236}">
                <a16:creationId xmlns:a16="http://schemas.microsoft.com/office/drawing/2014/main" id="{BB1AB80F-B590-4DEE-908C-5317CC80DD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98" y="128876"/>
            <a:ext cx="2438400" cy="133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307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0127" y="2656464"/>
            <a:ext cx="8663745" cy="1470025"/>
          </a:xfrm>
        </p:spPr>
        <p:txBody>
          <a:bodyPr>
            <a:noAutofit/>
          </a:bodyPr>
          <a:lstStyle/>
          <a:p>
            <a:pPr algn="l"/>
            <a:br>
              <a:rPr lang="en-GB" sz="7200" dirty="0">
                <a:latin typeface="Gill Sans MT" panose="020B0502020104020203" pitchFamily="34" charset="0"/>
              </a:rPr>
            </a:br>
            <a:endParaRPr lang="en-GB" sz="4000" dirty="0">
              <a:latin typeface="Gill Sans MT" panose="020B0502020104020203" pitchFamily="34" charset="0"/>
            </a:endParaRPr>
          </a:p>
        </p:txBody>
      </p:sp>
      <p:sp>
        <p:nvSpPr>
          <p:cNvPr id="4" name="Text Box 2"/>
          <p:cNvSpPr txBox="1">
            <a:spLocks noChangeArrowheads="1"/>
          </p:cNvSpPr>
          <p:nvPr/>
        </p:nvSpPr>
        <p:spPr bwMode="auto">
          <a:xfrm>
            <a:off x="3020566" y="392088"/>
            <a:ext cx="1724025" cy="457200"/>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 name="Text Box 3"/>
          <p:cNvSpPr txBox="1">
            <a:spLocks noChangeArrowheads="1"/>
          </p:cNvSpPr>
          <p:nvPr/>
        </p:nvSpPr>
        <p:spPr bwMode="auto">
          <a:xfrm>
            <a:off x="4039741" y="392088"/>
            <a:ext cx="676275" cy="45720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6" name="Text Box 8"/>
          <p:cNvSpPr txBox="1">
            <a:spLocks noChangeArrowheads="1"/>
          </p:cNvSpPr>
          <p:nvPr/>
        </p:nvSpPr>
        <p:spPr bwMode="auto">
          <a:xfrm>
            <a:off x="2582416" y="392088"/>
            <a:ext cx="438150" cy="457200"/>
          </a:xfrm>
          <a:prstGeom prst="rect">
            <a:avLst/>
          </a:prstGeom>
          <a:solidFill>
            <a:srgbClr val="66FF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7" name="Text Box 2"/>
          <p:cNvSpPr txBox="1">
            <a:spLocks noChangeArrowheads="1"/>
          </p:cNvSpPr>
          <p:nvPr/>
        </p:nvSpPr>
        <p:spPr bwMode="auto">
          <a:xfrm>
            <a:off x="4716016" y="392088"/>
            <a:ext cx="1390650" cy="457200"/>
          </a:xfrm>
          <a:prstGeom prst="rect">
            <a:avLst/>
          </a:prstGeom>
          <a:solidFill>
            <a:srgbClr val="00CC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8" name="Text Box 7"/>
          <p:cNvSpPr txBox="1">
            <a:spLocks noChangeArrowheads="1"/>
          </p:cNvSpPr>
          <p:nvPr/>
        </p:nvSpPr>
        <p:spPr bwMode="auto">
          <a:xfrm>
            <a:off x="1125091" y="392088"/>
            <a:ext cx="1457325" cy="457200"/>
          </a:xfrm>
          <a:prstGeom prst="rect">
            <a:avLst/>
          </a:prstGeom>
          <a:solidFill>
            <a:srgbClr val="0066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9" name="Text Box 6"/>
          <p:cNvSpPr txBox="1">
            <a:spLocks noChangeArrowheads="1"/>
          </p:cNvSpPr>
          <p:nvPr/>
        </p:nvSpPr>
        <p:spPr bwMode="auto">
          <a:xfrm>
            <a:off x="696466" y="392088"/>
            <a:ext cx="428625" cy="457200"/>
          </a:xfrm>
          <a:prstGeom prst="rect">
            <a:avLst/>
          </a:prstGeom>
          <a:solidFill>
            <a:srgbClr val="99FF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 name="Text Box 5"/>
          <p:cNvSpPr txBox="1">
            <a:spLocks noChangeArrowheads="1"/>
          </p:cNvSpPr>
          <p:nvPr/>
        </p:nvSpPr>
        <p:spPr bwMode="auto">
          <a:xfrm>
            <a:off x="363091" y="392088"/>
            <a:ext cx="333375" cy="457200"/>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1" name="Text Box 1"/>
          <p:cNvSpPr txBox="1">
            <a:spLocks noChangeArrowheads="1"/>
          </p:cNvSpPr>
          <p:nvPr/>
        </p:nvSpPr>
        <p:spPr bwMode="auto">
          <a:xfrm>
            <a:off x="6106666" y="392088"/>
            <a:ext cx="841598" cy="457200"/>
          </a:xfrm>
          <a:prstGeom prst="rect">
            <a:avLst/>
          </a:prstGeom>
          <a:solidFill>
            <a:srgbClr val="66FF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2" name="Rectangle 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3" name="Text Box 5"/>
          <p:cNvSpPr txBox="1">
            <a:spLocks noChangeArrowheads="1"/>
          </p:cNvSpPr>
          <p:nvPr/>
        </p:nvSpPr>
        <p:spPr bwMode="auto">
          <a:xfrm>
            <a:off x="6948264" y="392088"/>
            <a:ext cx="1008112" cy="457200"/>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4" name="Text Box 6"/>
          <p:cNvSpPr txBox="1">
            <a:spLocks noChangeArrowheads="1"/>
          </p:cNvSpPr>
          <p:nvPr/>
        </p:nvSpPr>
        <p:spPr bwMode="auto">
          <a:xfrm>
            <a:off x="7956376" y="392290"/>
            <a:ext cx="720080" cy="457200"/>
          </a:xfrm>
          <a:prstGeom prst="rect">
            <a:avLst/>
          </a:prstGeom>
          <a:solidFill>
            <a:srgbClr val="99FF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pic>
        <p:nvPicPr>
          <p:cNvPr id="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781" y="6201308"/>
            <a:ext cx="8640960" cy="18002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3347864" y="6381328"/>
            <a:ext cx="5674022"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sp>
        <p:nvSpPr>
          <p:cNvPr id="15" name="Rectangle 14">
            <a:extLst>
              <a:ext uri="{FF2B5EF4-FFF2-40B4-BE49-F238E27FC236}">
                <a16:creationId xmlns:a16="http://schemas.microsoft.com/office/drawing/2014/main" id="{EC916012-C315-476D-B067-EC6531653A11}"/>
              </a:ext>
            </a:extLst>
          </p:cNvPr>
          <p:cNvSpPr/>
          <p:nvPr/>
        </p:nvSpPr>
        <p:spPr>
          <a:xfrm>
            <a:off x="52624" y="876241"/>
            <a:ext cx="8894117" cy="2554545"/>
          </a:xfrm>
          <a:prstGeom prst="rect">
            <a:avLst/>
          </a:prstGeom>
        </p:spPr>
        <p:txBody>
          <a:bodyPr wrap="square">
            <a:spAutoFit/>
          </a:bodyPr>
          <a:lstStyle/>
          <a:p>
            <a:pPr algn="ctr"/>
            <a:r>
              <a:rPr lang="en-GB" sz="6000" b="1" dirty="0">
                <a:effectLst>
                  <a:outerShdw blurRad="38100" dist="38100" dir="2700000" algn="tl">
                    <a:srgbClr val="000000">
                      <a:alpha val="43137"/>
                    </a:srgbClr>
                  </a:outerShdw>
                </a:effectLst>
                <a:latin typeface="Gill Sans MT" panose="020B0502020104020203" pitchFamily="34" charset="0"/>
              </a:rPr>
              <a:t>Thank you for your continued support</a:t>
            </a:r>
          </a:p>
          <a:p>
            <a:pPr algn="ctr"/>
            <a:endParaRPr lang="en-GB" sz="4000" b="1" dirty="0">
              <a:effectLst>
                <a:outerShdw blurRad="38100" dist="38100" dir="2700000" algn="tl">
                  <a:srgbClr val="000000">
                    <a:alpha val="43137"/>
                  </a:srgbClr>
                </a:outerShdw>
              </a:effectLst>
              <a:latin typeface="Gill Sans MT" panose="020B0502020104020203" pitchFamily="34" charset="0"/>
            </a:endParaRPr>
          </a:p>
        </p:txBody>
      </p:sp>
      <p:pic>
        <p:nvPicPr>
          <p:cNvPr id="17" name="Picture 16">
            <a:extLst>
              <a:ext uri="{FF2B5EF4-FFF2-40B4-BE49-F238E27FC236}">
                <a16:creationId xmlns:a16="http://schemas.microsoft.com/office/drawing/2014/main" id="{F247017D-B7AD-4967-8E03-50AFCE0356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6553" y="2840072"/>
            <a:ext cx="2565251" cy="3246725"/>
          </a:xfrm>
          <a:prstGeom prst="rect">
            <a:avLst/>
          </a:prstGeom>
        </p:spPr>
      </p:pic>
      <p:sp>
        <p:nvSpPr>
          <p:cNvPr id="20" name="Title 1">
            <a:extLst>
              <a:ext uri="{FF2B5EF4-FFF2-40B4-BE49-F238E27FC236}">
                <a16:creationId xmlns:a16="http://schemas.microsoft.com/office/drawing/2014/main" id="{290898C1-528F-4243-889C-F53A30F4115D}"/>
              </a:ext>
            </a:extLst>
          </p:cNvPr>
          <p:cNvSpPr txBox="1">
            <a:spLocks/>
          </p:cNvSpPr>
          <p:nvPr/>
        </p:nvSpPr>
        <p:spPr>
          <a:xfrm>
            <a:off x="3605681" y="3848661"/>
            <a:ext cx="4110246" cy="915695"/>
          </a:xfrm>
          <a:prstGeom prst="rect">
            <a:avLst/>
          </a:prstGeom>
          <a:solidFill>
            <a:srgbClr val="00B050"/>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5400" b="1" dirty="0">
                <a:effectLst>
                  <a:outerShdw blurRad="38100" dist="38100" dir="2700000" algn="tl">
                    <a:srgbClr val="000000">
                      <a:alpha val="43137"/>
                    </a:srgbClr>
                  </a:outerShdw>
                </a:effectLst>
                <a:latin typeface="Gill Sans MT" panose="020B0502020104020203" pitchFamily="34" charset="0"/>
              </a:rPr>
              <a:t>Questions</a:t>
            </a:r>
          </a:p>
        </p:txBody>
      </p:sp>
    </p:spTree>
    <p:extLst>
      <p:ext uri="{BB962C8B-B14F-4D97-AF65-F5344CB8AC3E}">
        <p14:creationId xmlns:p14="http://schemas.microsoft.com/office/powerpoint/2010/main" val="10260959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1000"/>
                                        <p:tgtEl>
                                          <p:spTgt spid="15">
                                            <p:txEl>
                                              <p:pRg st="0" end="0"/>
                                            </p:txEl>
                                          </p:spTgt>
                                        </p:tgtEl>
                                      </p:cBhvr>
                                    </p:animEffect>
                                    <p:anim calcmode="lin" valueType="num">
                                      <p:cBhvr>
                                        <p:cTn id="8"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131713"/>
            <a:ext cx="8640960" cy="1200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827584" y="262875"/>
            <a:ext cx="7058125" cy="503532"/>
          </a:xfrm>
        </p:spPr>
        <p:txBody>
          <a:bodyPr>
            <a:normAutofit fontScale="90000"/>
          </a:bodyPr>
          <a:lstStyle/>
          <a:p>
            <a:r>
              <a:rPr lang="en-GB" sz="5400" b="1" dirty="0">
                <a:effectLst>
                  <a:outerShdw blurRad="38100" dist="38100" dir="2700000" algn="tl">
                    <a:srgbClr val="000000">
                      <a:alpha val="43137"/>
                    </a:srgbClr>
                  </a:outerShdw>
                </a:effectLst>
                <a:latin typeface="Gill Sans MT" panose="020B0502020104020203" pitchFamily="34" charset="0"/>
              </a:rPr>
              <a:t>Long Term Plan</a:t>
            </a:r>
          </a:p>
        </p:txBody>
      </p:sp>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6236787"/>
            <a:ext cx="8640960" cy="1800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253155" y="886718"/>
            <a:ext cx="8707760" cy="5265633"/>
          </a:xfrm>
          <a:prstGeom prst="rect">
            <a:avLst/>
          </a:prstGeom>
        </p:spPr>
      </p:pic>
    </p:spTree>
    <p:extLst>
      <p:ext uri="{BB962C8B-B14F-4D97-AF65-F5344CB8AC3E}">
        <p14:creationId xmlns:p14="http://schemas.microsoft.com/office/powerpoint/2010/main" val="3496882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211460"/>
            <a:ext cx="8640960" cy="1932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6238092"/>
            <a:ext cx="8640960" cy="193204"/>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type="ctrTitle"/>
          </p:nvPr>
        </p:nvSpPr>
        <p:spPr>
          <a:xfrm>
            <a:off x="827584" y="407368"/>
            <a:ext cx="7058125" cy="503532"/>
          </a:xfrm>
        </p:spPr>
        <p:txBody>
          <a:bodyPr>
            <a:normAutofit fontScale="90000"/>
          </a:bodyPr>
          <a:lstStyle/>
          <a:p>
            <a:r>
              <a:rPr lang="en-GB" sz="5400" b="1" dirty="0">
                <a:effectLst>
                  <a:outerShdw blurRad="38100" dist="38100" dir="2700000" algn="tl">
                    <a:srgbClr val="000000">
                      <a:alpha val="43137"/>
                    </a:srgbClr>
                  </a:outerShdw>
                </a:effectLst>
                <a:latin typeface="Gill Sans MT" panose="020B0502020104020203" pitchFamily="34" charset="0"/>
              </a:rPr>
              <a:t>Timetable (4H)</a:t>
            </a:r>
          </a:p>
        </p:txBody>
      </p:sp>
      <p:pic>
        <p:nvPicPr>
          <p:cNvPr id="3" name="Picture 2">
            <a:extLst>
              <a:ext uri="{FF2B5EF4-FFF2-40B4-BE49-F238E27FC236}">
                <a16:creationId xmlns:a16="http://schemas.microsoft.com/office/drawing/2014/main" id="{0D3E831D-DEB4-4B5C-B08F-CF01CF49DB23}"/>
              </a:ext>
            </a:extLst>
          </p:cNvPr>
          <p:cNvPicPr>
            <a:picLocks noChangeAspect="1"/>
          </p:cNvPicPr>
          <p:nvPr/>
        </p:nvPicPr>
        <p:blipFill>
          <a:blip r:embed="rId3"/>
          <a:stretch>
            <a:fillRect/>
          </a:stretch>
        </p:blipFill>
        <p:spPr>
          <a:xfrm>
            <a:off x="313059" y="1092724"/>
            <a:ext cx="8640960" cy="5073750"/>
          </a:xfrm>
          <a:prstGeom prst="rect">
            <a:avLst/>
          </a:prstGeom>
        </p:spPr>
      </p:pic>
    </p:spTree>
    <p:extLst>
      <p:ext uri="{BB962C8B-B14F-4D97-AF65-F5344CB8AC3E}">
        <p14:creationId xmlns:p14="http://schemas.microsoft.com/office/powerpoint/2010/main" val="1836134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211460"/>
            <a:ext cx="8640960" cy="1932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955" y="6238092"/>
            <a:ext cx="8640960" cy="193204"/>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type="ctrTitle"/>
          </p:nvPr>
        </p:nvSpPr>
        <p:spPr>
          <a:xfrm>
            <a:off x="827584" y="407368"/>
            <a:ext cx="7058125" cy="503532"/>
          </a:xfrm>
        </p:spPr>
        <p:txBody>
          <a:bodyPr>
            <a:normAutofit fontScale="90000"/>
          </a:bodyPr>
          <a:lstStyle/>
          <a:p>
            <a:r>
              <a:rPr lang="en-GB" sz="5400" b="1" dirty="0">
                <a:effectLst>
                  <a:outerShdw blurRad="38100" dist="38100" dir="2700000" algn="tl">
                    <a:srgbClr val="000000">
                      <a:alpha val="43137"/>
                    </a:srgbClr>
                  </a:outerShdw>
                </a:effectLst>
                <a:latin typeface="Gill Sans MT" panose="020B0502020104020203" pitchFamily="34" charset="0"/>
              </a:rPr>
              <a:t>Timetable (4T)</a:t>
            </a:r>
          </a:p>
        </p:txBody>
      </p:sp>
      <p:pic>
        <p:nvPicPr>
          <p:cNvPr id="2" name="Picture 1">
            <a:extLst>
              <a:ext uri="{FF2B5EF4-FFF2-40B4-BE49-F238E27FC236}">
                <a16:creationId xmlns:a16="http://schemas.microsoft.com/office/drawing/2014/main" id="{0D66F0D6-61DF-4E4C-8626-C0243593352C}"/>
              </a:ext>
            </a:extLst>
          </p:cNvPr>
          <p:cNvPicPr>
            <a:picLocks noChangeAspect="1"/>
          </p:cNvPicPr>
          <p:nvPr/>
        </p:nvPicPr>
        <p:blipFill rotWithShape="1">
          <a:blip r:embed="rId3"/>
          <a:srcRect t="7100"/>
          <a:stretch/>
        </p:blipFill>
        <p:spPr>
          <a:xfrm>
            <a:off x="554136" y="1070507"/>
            <a:ext cx="8035727" cy="5070273"/>
          </a:xfrm>
          <a:prstGeom prst="rect">
            <a:avLst/>
          </a:prstGeom>
        </p:spPr>
      </p:pic>
    </p:spTree>
    <p:extLst>
      <p:ext uri="{BB962C8B-B14F-4D97-AF65-F5344CB8AC3E}">
        <p14:creationId xmlns:p14="http://schemas.microsoft.com/office/powerpoint/2010/main" val="2347031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235" y="255371"/>
            <a:ext cx="7772400" cy="915695"/>
          </a:xfrm>
        </p:spPr>
        <p:txBody>
          <a:bodyPr>
            <a:normAutofit/>
          </a:bodyPr>
          <a:lstStyle/>
          <a:p>
            <a:r>
              <a:rPr lang="en-GB" b="1" dirty="0">
                <a:effectLst>
                  <a:outerShdw blurRad="38100" dist="38100" dir="2700000" algn="tl">
                    <a:srgbClr val="000000">
                      <a:alpha val="43137"/>
                    </a:srgbClr>
                  </a:outerShdw>
                </a:effectLst>
                <a:latin typeface="Gill Sans MT" panose="020B0502020104020203" pitchFamily="34" charset="0"/>
              </a:rPr>
              <a:t>Timings</a:t>
            </a:r>
          </a:p>
        </p:txBody>
      </p:sp>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103643"/>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594200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2">
            <a:extLst>
              <a:ext uri="{FF2B5EF4-FFF2-40B4-BE49-F238E27FC236}">
                <a16:creationId xmlns:a16="http://schemas.microsoft.com/office/drawing/2014/main" id="{843F2885-D09A-43CD-A0D9-F93F8C6C096B}"/>
              </a:ext>
            </a:extLst>
          </p:cNvPr>
          <p:cNvSpPr>
            <a:spLocks noGrp="1"/>
          </p:cNvSpPr>
          <p:nvPr>
            <p:ph type="subTitle" idx="1"/>
          </p:nvPr>
        </p:nvSpPr>
        <p:spPr>
          <a:xfrm>
            <a:off x="462184" y="1250354"/>
            <a:ext cx="8356501" cy="4241192"/>
          </a:xfrm>
        </p:spPr>
        <p:txBody>
          <a:bodyPr>
            <a:normAutofit fontScale="85000" lnSpcReduction="20000"/>
          </a:bodyPr>
          <a:lstStyle/>
          <a:p>
            <a:r>
              <a:rPr lang="en-GB" sz="4300" u="sng" dirty="0">
                <a:solidFill>
                  <a:schemeClr val="tx1"/>
                </a:solidFill>
              </a:rPr>
              <a:t>Year 4</a:t>
            </a:r>
          </a:p>
          <a:p>
            <a:endParaRPr lang="en-GB" sz="1800" u="sng" dirty="0">
              <a:solidFill>
                <a:schemeClr val="tx1"/>
              </a:solidFill>
            </a:endParaRPr>
          </a:p>
          <a:p>
            <a:r>
              <a:rPr lang="en-GB" sz="5000" dirty="0">
                <a:solidFill>
                  <a:schemeClr val="tx1"/>
                </a:solidFill>
              </a:rPr>
              <a:t>Start of day</a:t>
            </a:r>
          </a:p>
          <a:p>
            <a:r>
              <a:rPr lang="en-GB" sz="5000" dirty="0">
                <a:solidFill>
                  <a:schemeClr val="tx1"/>
                </a:solidFill>
              </a:rPr>
              <a:t>8.45am</a:t>
            </a:r>
          </a:p>
          <a:p>
            <a:endParaRPr lang="en-GB" sz="5000" dirty="0">
              <a:solidFill>
                <a:schemeClr val="tx1"/>
              </a:solidFill>
            </a:endParaRPr>
          </a:p>
          <a:p>
            <a:r>
              <a:rPr lang="en-GB" sz="5000" dirty="0">
                <a:solidFill>
                  <a:schemeClr val="tx1"/>
                </a:solidFill>
              </a:rPr>
              <a:t>End of day</a:t>
            </a:r>
          </a:p>
          <a:p>
            <a:r>
              <a:rPr lang="en-GB" sz="5000" dirty="0">
                <a:solidFill>
                  <a:schemeClr val="tx1"/>
                </a:solidFill>
              </a:rPr>
              <a:t>3.25pm</a:t>
            </a:r>
          </a:p>
          <a:p>
            <a:endParaRPr lang="en-GB" sz="1800" dirty="0">
              <a:solidFill>
                <a:schemeClr val="tx1"/>
              </a:solidFill>
            </a:endParaRPr>
          </a:p>
          <a:p>
            <a:endParaRPr lang="en-GB" sz="1800" dirty="0"/>
          </a:p>
        </p:txBody>
      </p:sp>
    </p:spTree>
    <p:extLst>
      <p:ext uri="{BB962C8B-B14F-4D97-AF65-F5344CB8AC3E}">
        <p14:creationId xmlns:p14="http://schemas.microsoft.com/office/powerpoint/2010/main" val="3057295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235" y="621212"/>
            <a:ext cx="7772400" cy="915695"/>
          </a:xfrm>
        </p:spPr>
        <p:txBody>
          <a:bodyPr>
            <a:normAutofit/>
          </a:bodyPr>
          <a:lstStyle/>
          <a:p>
            <a:r>
              <a:rPr lang="en-GB" sz="5400" b="1" dirty="0">
                <a:effectLst>
                  <a:outerShdw blurRad="38100" dist="38100" dir="2700000" algn="tl">
                    <a:srgbClr val="000000">
                      <a:alpha val="43137"/>
                    </a:srgbClr>
                  </a:outerShdw>
                </a:effectLst>
                <a:latin typeface="Gill Sans MT" panose="020B0502020104020203" pitchFamily="34" charset="0"/>
              </a:rPr>
              <a:t>Equipment </a:t>
            </a:r>
          </a:p>
        </p:txBody>
      </p:sp>
      <p:sp>
        <p:nvSpPr>
          <p:cNvPr id="3" name="Subtitle 2"/>
          <p:cNvSpPr>
            <a:spLocks noGrp="1"/>
          </p:cNvSpPr>
          <p:nvPr>
            <p:ph type="subTitle" idx="1"/>
          </p:nvPr>
        </p:nvSpPr>
        <p:spPr>
          <a:xfrm>
            <a:off x="170134" y="1536907"/>
            <a:ext cx="8803357" cy="4405093"/>
          </a:xfrm>
        </p:spPr>
        <p:txBody>
          <a:bodyPr>
            <a:normAutofit fontScale="32500" lnSpcReduction="20000"/>
          </a:bodyPr>
          <a:lstStyle/>
          <a:p>
            <a:pPr lvl="0" algn="l"/>
            <a:r>
              <a:rPr lang="en-GB" sz="6200" b="1" u="sng" dirty="0">
                <a:solidFill>
                  <a:schemeClr val="tx1"/>
                </a:solidFill>
              </a:rPr>
              <a:t>Stationery Y3-6</a:t>
            </a:r>
            <a:endParaRPr lang="en-GB" sz="3400" b="1" u="sng" dirty="0">
              <a:solidFill>
                <a:schemeClr val="tx1"/>
              </a:solidFill>
            </a:endParaRPr>
          </a:p>
          <a:p>
            <a:pPr marL="857250" lvl="0" indent="-857250" algn="l">
              <a:buFont typeface="Arial" panose="020B0604020202020204" pitchFamily="34" charset="0"/>
              <a:buChar char="•"/>
            </a:pPr>
            <a:endParaRPr lang="en-GB" sz="3400" b="1" u="sng" dirty="0">
              <a:solidFill>
                <a:schemeClr val="tx1"/>
              </a:solidFill>
            </a:endParaRPr>
          </a:p>
          <a:p>
            <a:pPr marL="457200" lvl="0" indent="-457200" algn="l">
              <a:buFont typeface="Arial" panose="020B0604020202020204" pitchFamily="34" charset="0"/>
              <a:buChar char="•"/>
            </a:pPr>
            <a:r>
              <a:rPr lang="en-GB" sz="3400" dirty="0">
                <a:solidFill>
                  <a:schemeClr val="tx1"/>
                </a:solidFill>
              </a:rPr>
              <a:t>Simple pencil case (Please do not send expensive pencil cases or those with ‘gadgets’ as these can be a distraction in the classroom and many of the gadget type pencil cases don't fit into the children's desks).</a:t>
            </a:r>
          </a:p>
          <a:p>
            <a:pPr marL="457200" lvl="0" indent="-457200" algn="l">
              <a:buFont typeface="Arial" panose="020B0604020202020204" pitchFamily="34" charset="0"/>
              <a:buChar char="•"/>
            </a:pPr>
            <a:r>
              <a:rPr lang="en-GB" sz="3400" dirty="0">
                <a:solidFill>
                  <a:schemeClr val="tx1"/>
                </a:solidFill>
              </a:rPr>
              <a:t>3 Simple HB pencils</a:t>
            </a:r>
          </a:p>
          <a:p>
            <a:pPr marL="457200" lvl="0" indent="-457200" algn="l">
              <a:buFont typeface="Arial" panose="020B0604020202020204" pitchFamily="34" charset="0"/>
              <a:buChar char="•"/>
            </a:pPr>
            <a:r>
              <a:rPr lang="en-GB" sz="3400" dirty="0">
                <a:solidFill>
                  <a:schemeClr val="tx1"/>
                </a:solidFill>
              </a:rPr>
              <a:t>2 Whiteboard Pens (ideally Show-me Fine/ Slim Drywipe Whiteboard Pen).  These can be ordered on </a:t>
            </a:r>
            <a:r>
              <a:rPr lang="en-GB" sz="3400" dirty="0" err="1">
                <a:solidFill>
                  <a:schemeClr val="tx1"/>
                </a:solidFill>
              </a:rPr>
              <a:t>ParentMail</a:t>
            </a:r>
            <a:r>
              <a:rPr lang="en-GB" sz="3400" dirty="0">
                <a:solidFill>
                  <a:schemeClr val="tx1"/>
                </a:solidFill>
              </a:rPr>
              <a:t> from September if required.</a:t>
            </a:r>
          </a:p>
          <a:p>
            <a:pPr marL="457200" lvl="0" indent="-457200" algn="l">
              <a:buFont typeface="Arial" panose="020B0604020202020204" pitchFamily="34" charset="0"/>
              <a:buChar char="•"/>
            </a:pPr>
            <a:r>
              <a:rPr lang="en-GB" sz="3400" dirty="0">
                <a:solidFill>
                  <a:schemeClr val="tx1"/>
                </a:solidFill>
              </a:rPr>
              <a:t>Whiteboard rubber – </a:t>
            </a:r>
            <a:r>
              <a:rPr lang="en-GB" sz="3400" u="sng" dirty="0">
                <a:solidFill>
                  <a:schemeClr val="tx1"/>
                </a:solidFill>
                <a:hlinkClick r:id="rId2">
                  <a:extLst>
                    <a:ext uri="{A12FA001-AC4F-418D-AE19-62706E023703}">
                      <ahyp:hlinkClr xmlns:ahyp="http://schemas.microsoft.com/office/drawing/2018/hyperlinkcolor" val="tx"/>
                    </a:ext>
                  </a:extLst>
                </a:hlinkClick>
              </a:rPr>
              <a:t>example here</a:t>
            </a:r>
            <a:endParaRPr lang="en-GB" sz="3400" dirty="0">
              <a:solidFill>
                <a:schemeClr val="tx1"/>
              </a:solidFill>
            </a:endParaRPr>
          </a:p>
          <a:p>
            <a:pPr marL="457200" lvl="0" indent="-457200" algn="l">
              <a:buFont typeface="Arial" panose="020B0604020202020204" pitchFamily="34" charset="0"/>
              <a:buChar char="•"/>
            </a:pPr>
            <a:r>
              <a:rPr lang="en-GB" sz="3400" dirty="0">
                <a:solidFill>
                  <a:schemeClr val="tx1"/>
                </a:solidFill>
              </a:rPr>
              <a:t>15cm ruler</a:t>
            </a:r>
          </a:p>
          <a:p>
            <a:pPr marL="457200" lvl="0" indent="-457200" algn="l">
              <a:buFont typeface="Arial" panose="020B0604020202020204" pitchFamily="34" charset="0"/>
              <a:buChar char="•"/>
            </a:pPr>
            <a:r>
              <a:rPr lang="en-GB" sz="3400" dirty="0">
                <a:solidFill>
                  <a:schemeClr val="tx1"/>
                </a:solidFill>
              </a:rPr>
              <a:t>30cm ruler</a:t>
            </a:r>
          </a:p>
          <a:p>
            <a:pPr marL="457200" lvl="0" indent="-457200" algn="l">
              <a:buFont typeface="Arial" panose="020B0604020202020204" pitchFamily="34" charset="0"/>
              <a:buChar char="•"/>
            </a:pPr>
            <a:r>
              <a:rPr lang="en-GB" sz="3400" dirty="0">
                <a:solidFill>
                  <a:schemeClr val="tx1"/>
                </a:solidFill>
              </a:rPr>
              <a:t>Small pair of scissors</a:t>
            </a:r>
          </a:p>
          <a:p>
            <a:pPr marL="457200" lvl="0" indent="-457200" algn="l">
              <a:buFont typeface="Arial" panose="020B0604020202020204" pitchFamily="34" charset="0"/>
              <a:buChar char="•"/>
            </a:pPr>
            <a:r>
              <a:rPr lang="en-GB" sz="3400" dirty="0">
                <a:solidFill>
                  <a:schemeClr val="tx1"/>
                </a:solidFill>
              </a:rPr>
              <a:t>Eraser</a:t>
            </a:r>
          </a:p>
          <a:p>
            <a:pPr marL="457200" lvl="0" indent="-457200" algn="l">
              <a:buFont typeface="Arial" panose="020B0604020202020204" pitchFamily="34" charset="0"/>
              <a:buChar char="•"/>
            </a:pPr>
            <a:r>
              <a:rPr lang="en-GB" sz="3400" dirty="0">
                <a:solidFill>
                  <a:schemeClr val="tx1"/>
                </a:solidFill>
              </a:rPr>
              <a:t>Basic pencil sharpener (not mechanical)</a:t>
            </a:r>
          </a:p>
          <a:p>
            <a:pPr marL="457200" lvl="0" indent="-457200" algn="l">
              <a:buFont typeface="Arial" panose="020B0604020202020204" pitchFamily="34" charset="0"/>
              <a:buChar char="•"/>
            </a:pPr>
            <a:r>
              <a:rPr lang="en-GB" sz="3400" dirty="0">
                <a:solidFill>
                  <a:schemeClr val="tx1"/>
                </a:solidFill>
              </a:rPr>
              <a:t>Pritt Stick (please buy the Pritt Stick brand as we know from experience that all others are less effective and do not last as long. This can be ordered on </a:t>
            </a:r>
            <a:r>
              <a:rPr lang="en-GB" sz="3400" dirty="0" err="1">
                <a:solidFill>
                  <a:schemeClr val="tx1"/>
                </a:solidFill>
              </a:rPr>
              <a:t>ParentMail</a:t>
            </a:r>
            <a:r>
              <a:rPr lang="en-GB" sz="3400" dirty="0">
                <a:solidFill>
                  <a:schemeClr val="tx1"/>
                </a:solidFill>
              </a:rPr>
              <a:t> if required. Please do not buy coloured glue as this shows through the paper in exercise books)</a:t>
            </a:r>
          </a:p>
          <a:p>
            <a:pPr marL="457200" lvl="0" indent="-457200" algn="l">
              <a:buFont typeface="Arial" panose="020B0604020202020204" pitchFamily="34" charset="0"/>
              <a:buChar char="•"/>
            </a:pPr>
            <a:r>
              <a:rPr lang="en-GB" sz="3400" dirty="0">
                <a:solidFill>
                  <a:schemeClr val="tx1"/>
                </a:solidFill>
              </a:rPr>
              <a:t>Colouring pencils (not smelly or glitter pencils)</a:t>
            </a:r>
          </a:p>
          <a:p>
            <a:pPr algn="l"/>
            <a:r>
              <a:rPr lang="en-GB" sz="3400" dirty="0">
                <a:solidFill>
                  <a:schemeClr val="tx1"/>
                </a:solidFill>
              </a:rPr>
              <a:t> </a:t>
            </a:r>
          </a:p>
          <a:p>
            <a:pPr algn="l"/>
            <a:r>
              <a:rPr lang="en-GB" sz="3400" b="1" dirty="0">
                <a:solidFill>
                  <a:schemeClr val="tx1"/>
                </a:solidFill>
              </a:rPr>
              <a:t>Additional items for KS2:</a:t>
            </a:r>
            <a:endParaRPr lang="en-GB" sz="3400" dirty="0">
              <a:solidFill>
                <a:schemeClr val="tx1"/>
              </a:solidFill>
            </a:endParaRPr>
          </a:p>
          <a:p>
            <a:pPr lvl="0" algn="l"/>
            <a:r>
              <a:rPr lang="en-GB" sz="3400" dirty="0">
                <a:solidFill>
                  <a:schemeClr val="tx1"/>
                </a:solidFill>
              </a:rPr>
              <a:t>3 black handwriting pens (e.g. Berol </a:t>
            </a:r>
            <a:r>
              <a:rPr lang="en-GB" sz="3400" dirty="0" err="1">
                <a:solidFill>
                  <a:schemeClr val="tx1"/>
                </a:solidFill>
              </a:rPr>
              <a:t>Handwriter</a:t>
            </a:r>
            <a:r>
              <a:rPr lang="en-GB" sz="3400" dirty="0">
                <a:solidFill>
                  <a:schemeClr val="tx1"/>
                </a:solidFill>
              </a:rPr>
              <a:t> or </a:t>
            </a:r>
            <a:r>
              <a:rPr lang="en-GB" sz="3400" dirty="0" err="1">
                <a:solidFill>
                  <a:schemeClr val="tx1"/>
                </a:solidFill>
              </a:rPr>
              <a:t>Frixion</a:t>
            </a:r>
            <a:r>
              <a:rPr lang="en-GB" sz="3400" dirty="0">
                <a:solidFill>
                  <a:schemeClr val="tx1"/>
                </a:solidFill>
              </a:rPr>
              <a:t> 0.7mm Rollerball NOT a biro) – </a:t>
            </a:r>
            <a:r>
              <a:rPr lang="en-GB" sz="3400" b="1" dirty="0">
                <a:solidFill>
                  <a:schemeClr val="tx1"/>
                </a:solidFill>
              </a:rPr>
              <a:t>KS2 only</a:t>
            </a:r>
            <a:endParaRPr lang="en-GB" sz="3400" dirty="0">
              <a:solidFill>
                <a:schemeClr val="tx1"/>
              </a:solidFill>
            </a:endParaRPr>
          </a:p>
          <a:p>
            <a:pPr lvl="0" algn="l"/>
            <a:r>
              <a:rPr lang="en-GB" sz="3400" dirty="0">
                <a:solidFill>
                  <a:schemeClr val="tx1"/>
                </a:solidFill>
              </a:rPr>
              <a:t>2 Fluorescent highlighter pens – </a:t>
            </a:r>
            <a:r>
              <a:rPr lang="en-GB" sz="3400" b="1" dirty="0">
                <a:solidFill>
                  <a:schemeClr val="tx1"/>
                </a:solidFill>
              </a:rPr>
              <a:t>KS2 only</a:t>
            </a:r>
            <a:endParaRPr lang="en-GB" sz="3400" dirty="0">
              <a:solidFill>
                <a:schemeClr val="tx1"/>
              </a:solidFill>
            </a:endParaRPr>
          </a:p>
          <a:p>
            <a:pPr lvl="0" algn="l"/>
            <a:r>
              <a:rPr lang="en-GB" sz="3400" dirty="0">
                <a:solidFill>
                  <a:schemeClr val="tx1"/>
                </a:solidFill>
              </a:rPr>
              <a:t>Oxford School Dictionary Paperback ISBN: 978-0192747105 (</a:t>
            </a:r>
            <a:r>
              <a:rPr lang="en-GB" sz="3400" dirty="0">
                <a:solidFill>
                  <a:schemeClr val="tx1"/>
                </a:solidFill>
                <a:hlinkClick r:id="rId3">
                  <a:extLst>
                    <a:ext uri="{A12FA001-AC4F-418D-AE19-62706E023703}">
                      <ahyp:hlinkClr xmlns:ahyp="http://schemas.microsoft.com/office/drawing/2018/hyperlinkcolor" val="tx"/>
                    </a:ext>
                  </a:extLst>
                </a:hlinkClick>
              </a:rPr>
              <a:t>https://www.amazon.co.uk/Oxford-School-Dictionary/dp/019274710X</a:t>
            </a:r>
            <a:r>
              <a:rPr lang="en-GB" sz="3400" dirty="0">
                <a:solidFill>
                  <a:schemeClr val="tx1"/>
                </a:solidFill>
              </a:rPr>
              <a:t> or available from </a:t>
            </a:r>
            <a:r>
              <a:rPr lang="en-GB" sz="3400" dirty="0" err="1">
                <a:solidFill>
                  <a:schemeClr val="tx1"/>
                </a:solidFill>
              </a:rPr>
              <a:t>ParentMail</a:t>
            </a:r>
            <a:r>
              <a:rPr lang="en-GB" sz="3400" dirty="0">
                <a:solidFill>
                  <a:schemeClr val="tx1"/>
                </a:solidFill>
              </a:rPr>
              <a:t> at a cost of £5) – </a:t>
            </a:r>
            <a:r>
              <a:rPr lang="en-GB" sz="3400" b="1" dirty="0">
                <a:solidFill>
                  <a:schemeClr val="tx1"/>
                </a:solidFill>
              </a:rPr>
              <a:t>KS2 only</a:t>
            </a:r>
            <a:endParaRPr lang="en-GB" sz="3400" dirty="0">
              <a:solidFill>
                <a:schemeClr val="tx1"/>
              </a:solidFill>
            </a:endParaRPr>
          </a:p>
          <a:p>
            <a:pPr lvl="0" algn="l"/>
            <a:r>
              <a:rPr lang="en-GB" sz="3400" dirty="0">
                <a:solidFill>
                  <a:schemeClr val="tx1"/>
                </a:solidFill>
              </a:rPr>
              <a:t>Oxford School Thesaurus (Paperback). ISBN 978-0192747112 (</a:t>
            </a:r>
            <a:r>
              <a:rPr lang="en-GB" sz="3400" dirty="0">
                <a:solidFill>
                  <a:schemeClr val="tx1"/>
                </a:solidFill>
                <a:hlinkClick r:id="rId4">
                  <a:extLst>
                    <a:ext uri="{A12FA001-AC4F-418D-AE19-62706E023703}">
                      <ahyp:hlinkClr xmlns:ahyp="http://schemas.microsoft.com/office/drawing/2018/hyperlinkcolor" val="tx"/>
                    </a:ext>
                  </a:extLst>
                </a:hlinkClick>
              </a:rPr>
              <a:t>https://www.amazon.co.uk/Oxford-School-Thesaurus/dp/0192747118</a:t>
            </a:r>
            <a:r>
              <a:rPr lang="en-GB" sz="3400" dirty="0">
                <a:solidFill>
                  <a:schemeClr val="tx1"/>
                </a:solidFill>
              </a:rPr>
              <a:t>) – </a:t>
            </a:r>
            <a:r>
              <a:rPr lang="en-GB" sz="3400" b="1" dirty="0">
                <a:solidFill>
                  <a:schemeClr val="tx1"/>
                </a:solidFill>
              </a:rPr>
              <a:t>KS2 only</a:t>
            </a:r>
            <a:endParaRPr lang="en-GB" sz="3400" dirty="0">
              <a:solidFill>
                <a:schemeClr val="tx1"/>
              </a:solidFill>
            </a:endParaRPr>
          </a:p>
          <a:p>
            <a:pPr algn="l"/>
            <a:endParaRPr lang="en-US" sz="4300" b="1" dirty="0">
              <a:solidFill>
                <a:schemeClr val="tx1"/>
              </a:solidFill>
              <a:latin typeface="Gill Sans MT" panose="020B0502020104020203" pitchFamily="34" charset="0"/>
            </a:endParaRPr>
          </a:p>
          <a:p>
            <a:pPr algn="l"/>
            <a:r>
              <a:rPr lang="en-US" sz="4300" b="1" dirty="0">
                <a:solidFill>
                  <a:schemeClr val="tx1"/>
                </a:solidFill>
                <a:latin typeface="Gill Sans MT" panose="020B0502020104020203" pitchFamily="34" charset="0"/>
              </a:rPr>
              <a:t>Equipment will need to be replenished throughout the year.</a:t>
            </a:r>
            <a:endParaRPr lang="en-GB" sz="4300" b="1" u="sng" dirty="0">
              <a:solidFill>
                <a:schemeClr val="tx1"/>
              </a:solidFill>
              <a:latin typeface="Gill Sans MT" panose="020B0502020104020203" pitchFamily="34" charset="0"/>
            </a:endParaRPr>
          </a:p>
          <a:p>
            <a:pPr algn="l"/>
            <a:endParaRPr lang="en-GB" sz="1800" dirty="0">
              <a:solidFill>
                <a:schemeClr val="tx1"/>
              </a:solidFill>
            </a:endParaRPr>
          </a:p>
        </p:txBody>
      </p:sp>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955" y="211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531" y="6056768"/>
            <a:ext cx="8640960" cy="360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93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235" y="621212"/>
            <a:ext cx="7772400" cy="915695"/>
          </a:xfrm>
        </p:spPr>
        <p:txBody>
          <a:bodyPr>
            <a:normAutofit/>
          </a:bodyPr>
          <a:lstStyle/>
          <a:p>
            <a:r>
              <a:rPr lang="en-GB" sz="5400" b="1" dirty="0">
                <a:effectLst>
                  <a:outerShdw blurRad="38100" dist="38100" dir="2700000" algn="tl">
                    <a:srgbClr val="000000">
                      <a:alpha val="43137"/>
                    </a:srgbClr>
                  </a:outerShdw>
                </a:effectLst>
                <a:latin typeface="Gill Sans MT" panose="020B0502020104020203" pitchFamily="34" charset="0"/>
              </a:rPr>
              <a:t>Equipment </a:t>
            </a:r>
          </a:p>
        </p:txBody>
      </p:sp>
      <p:sp>
        <p:nvSpPr>
          <p:cNvPr id="3" name="Subtitle 2"/>
          <p:cNvSpPr>
            <a:spLocks noGrp="1"/>
          </p:cNvSpPr>
          <p:nvPr>
            <p:ph type="subTitle" idx="1"/>
          </p:nvPr>
        </p:nvSpPr>
        <p:spPr>
          <a:xfrm>
            <a:off x="170134" y="1536907"/>
            <a:ext cx="8356501" cy="4405093"/>
          </a:xfrm>
        </p:spPr>
        <p:txBody>
          <a:bodyPr>
            <a:normAutofit fontScale="70000" lnSpcReduction="20000"/>
          </a:bodyPr>
          <a:lstStyle/>
          <a:p>
            <a:r>
              <a:rPr lang="en-GB" sz="2900" u="sng" dirty="0">
                <a:solidFill>
                  <a:schemeClr val="tx1"/>
                </a:solidFill>
                <a:latin typeface="Gill Sans MT" panose="020B0502020104020203" pitchFamily="34" charset="0"/>
              </a:rPr>
              <a:t>Water Bottle</a:t>
            </a:r>
          </a:p>
          <a:p>
            <a:r>
              <a:rPr lang="en-GB" sz="2900" dirty="0">
                <a:solidFill>
                  <a:schemeClr val="tx1"/>
                </a:solidFill>
                <a:latin typeface="Gill Sans MT" panose="020B0502020104020203" pitchFamily="34" charset="0"/>
              </a:rPr>
              <a:t>School or plastic sports bottle filled with water (not juice please)</a:t>
            </a:r>
          </a:p>
          <a:p>
            <a:endParaRPr lang="en-GB" sz="2900" u="sng" dirty="0">
              <a:solidFill>
                <a:schemeClr val="tx1"/>
              </a:solidFill>
              <a:latin typeface="Gill Sans MT" panose="020B0502020104020203" pitchFamily="34" charset="0"/>
            </a:endParaRPr>
          </a:p>
          <a:p>
            <a:r>
              <a:rPr lang="en-US" sz="2900" u="sng" dirty="0">
                <a:solidFill>
                  <a:schemeClr val="tx1"/>
                </a:solidFill>
              </a:rPr>
              <a:t>Fruit/Veg Snack</a:t>
            </a:r>
            <a:endParaRPr lang="en-US" sz="2900" dirty="0">
              <a:solidFill>
                <a:schemeClr val="tx1"/>
              </a:solidFill>
            </a:endParaRPr>
          </a:p>
          <a:p>
            <a:r>
              <a:rPr lang="en-US" sz="2900" dirty="0">
                <a:solidFill>
                  <a:schemeClr val="tx1"/>
                </a:solidFill>
              </a:rPr>
              <a:t>A healthy snack for playtime. This should be a fruit or vegetable.</a:t>
            </a:r>
          </a:p>
          <a:p>
            <a:endParaRPr lang="en-GB" sz="2900" u="sng" dirty="0">
              <a:solidFill>
                <a:schemeClr val="tx1"/>
              </a:solidFill>
              <a:latin typeface="Gill Sans MT" panose="020B0502020104020203" pitchFamily="34" charset="0"/>
            </a:endParaRPr>
          </a:p>
          <a:p>
            <a:r>
              <a:rPr lang="en-GB" sz="2900" u="sng" dirty="0">
                <a:solidFill>
                  <a:schemeClr val="tx1"/>
                </a:solidFill>
                <a:latin typeface="Gill Sans MT" panose="020B0502020104020203" pitchFamily="34" charset="0"/>
              </a:rPr>
              <a:t>PE Kit</a:t>
            </a:r>
          </a:p>
          <a:p>
            <a:r>
              <a:rPr lang="en-GB" sz="2900" dirty="0">
                <a:solidFill>
                  <a:schemeClr val="tx1"/>
                </a:solidFill>
                <a:latin typeface="Gill Sans MT" panose="020B0502020104020203" pitchFamily="34" charset="0"/>
              </a:rPr>
              <a:t>Children will need to wear the school’s official PE uniform which consists of </a:t>
            </a:r>
            <a:r>
              <a:rPr lang="en-US" sz="2900" dirty="0">
                <a:solidFill>
                  <a:schemeClr val="tx1"/>
                </a:solidFill>
                <a:latin typeface="Gill Sans MT" panose="020B0502020104020203" pitchFamily="34" charset="0"/>
              </a:rPr>
              <a:t>branded black tracksuit top and trousers</a:t>
            </a:r>
            <a:r>
              <a:rPr lang="en-GB" sz="2900" dirty="0">
                <a:solidFill>
                  <a:schemeClr val="tx1"/>
                </a:solidFill>
                <a:latin typeface="Gill Sans MT" panose="020B0502020104020203" pitchFamily="34" charset="0"/>
              </a:rPr>
              <a:t>, along with their house t-shirt. Children can wear plain black shorts on warmer days. </a:t>
            </a:r>
            <a:br>
              <a:rPr lang="en-GB" sz="2900" dirty="0">
                <a:solidFill>
                  <a:schemeClr val="tx1"/>
                </a:solidFill>
                <a:latin typeface="Gill Sans MT" panose="020B0502020104020203" pitchFamily="34" charset="0"/>
              </a:rPr>
            </a:br>
            <a:r>
              <a:rPr lang="en-GB" sz="2900" dirty="0">
                <a:solidFill>
                  <a:schemeClr val="tx1"/>
                </a:solidFill>
                <a:latin typeface="Gill Sans MT" panose="020B0502020104020203" pitchFamily="34" charset="0"/>
              </a:rPr>
              <a:t>Black plimsols/trainers and socks should also be worn.</a:t>
            </a:r>
            <a:br>
              <a:rPr lang="en-GB" sz="2900" dirty="0">
                <a:solidFill>
                  <a:schemeClr val="tx1"/>
                </a:solidFill>
                <a:latin typeface="Gill Sans MT" panose="020B0502020104020203" pitchFamily="34" charset="0"/>
              </a:rPr>
            </a:br>
            <a:endParaRPr lang="en-GB" sz="2900" dirty="0">
              <a:solidFill>
                <a:schemeClr val="tx1"/>
              </a:solidFill>
              <a:latin typeface="Gill Sans MT" panose="020B0502020104020203" pitchFamily="34" charset="0"/>
            </a:endParaRPr>
          </a:p>
          <a:p>
            <a:r>
              <a:rPr lang="en-GB" sz="2900" dirty="0">
                <a:solidFill>
                  <a:schemeClr val="tx1"/>
                </a:solidFill>
                <a:latin typeface="Gill Sans MT" panose="020B0502020104020203" pitchFamily="34" charset="0"/>
              </a:rPr>
              <a:t>No jewellery to be worn in PE including stud earrings.</a:t>
            </a:r>
          </a:p>
          <a:p>
            <a:endParaRPr lang="en-GB" sz="2900" b="1" u="sng" dirty="0">
              <a:solidFill>
                <a:schemeClr val="tx1"/>
              </a:solidFill>
              <a:latin typeface="Gill Sans MT" panose="020B0502020104020203" pitchFamily="34" charset="0"/>
            </a:endParaRPr>
          </a:p>
          <a:p>
            <a:r>
              <a:rPr lang="en-GB" sz="2900" b="1" u="sng" dirty="0">
                <a:solidFill>
                  <a:schemeClr val="tx1"/>
                </a:solidFill>
                <a:latin typeface="Gill Sans MT" panose="020B0502020104020203" pitchFamily="34" charset="0"/>
              </a:rPr>
              <a:t>Please make sure that all your child’s items are clearly labelled. </a:t>
            </a:r>
          </a:p>
          <a:p>
            <a:endParaRPr lang="en-GB" sz="1800" dirty="0">
              <a:solidFill>
                <a:schemeClr val="tx1"/>
              </a:solidFill>
              <a:latin typeface="Gill Sans MT" panose="020B0502020104020203" pitchFamily="34" charset="0"/>
            </a:endParaRPr>
          </a:p>
          <a:p>
            <a:endParaRPr lang="en-GB" sz="1800" dirty="0">
              <a:solidFill>
                <a:schemeClr val="tx1"/>
              </a:solidFill>
            </a:endParaRPr>
          </a:p>
        </p:txBody>
      </p:sp>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211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531" y="6056768"/>
            <a:ext cx="8640960" cy="360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398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235" y="621212"/>
            <a:ext cx="7772400" cy="915695"/>
          </a:xfrm>
        </p:spPr>
        <p:txBody>
          <a:bodyPr>
            <a:normAutofit/>
          </a:bodyPr>
          <a:lstStyle/>
          <a:p>
            <a:r>
              <a:rPr lang="en-GB" sz="5400" b="1" dirty="0">
                <a:effectLst>
                  <a:outerShdw blurRad="38100" dist="38100" dir="2700000" algn="tl">
                    <a:srgbClr val="000000">
                      <a:alpha val="43137"/>
                    </a:srgbClr>
                  </a:outerShdw>
                </a:effectLst>
                <a:latin typeface="Gill Sans MT" panose="020B0502020104020203" pitchFamily="34" charset="0"/>
              </a:rPr>
              <a:t>Uniform</a:t>
            </a:r>
          </a:p>
        </p:txBody>
      </p:sp>
      <p:sp>
        <p:nvSpPr>
          <p:cNvPr id="3" name="Subtitle 2"/>
          <p:cNvSpPr>
            <a:spLocks noGrp="1"/>
          </p:cNvSpPr>
          <p:nvPr>
            <p:ph type="subTitle" idx="1"/>
          </p:nvPr>
        </p:nvSpPr>
        <p:spPr>
          <a:xfrm>
            <a:off x="319955" y="1700808"/>
            <a:ext cx="8428509" cy="4241192"/>
          </a:xfrm>
        </p:spPr>
        <p:txBody>
          <a:bodyPr>
            <a:normAutofit fontScale="92500" lnSpcReduction="20000"/>
          </a:bodyPr>
          <a:lstStyle/>
          <a:p>
            <a:pPr marL="457200" indent="-457200" algn="l">
              <a:buFont typeface="Arial" panose="020B0604020202020204" pitchFamily="34" charset="0"/>
              <a:buChar char="•"/>
            </a:pPr>
            <a:r>
              <a:rPr lang="en-GB" sz="2000" dirty="0">
                <a:solidFill>
                  <a:schemeClr val="tx1"/>
                </a:solidFill>
                <a:latin typeface="Gill Sans MT" panose="020B0502020104020203" pitchFamily="34" charset="0"/>
              </a:rPr>
              <a:t>Please ensure that your child comes to school in the correct school uniform at all times and that it is all named.  </a:t>
            </a:r>
          </a:p>
          <a:p>
            <a:pPr marL="457200" indent="-457200" algn="l">
              <a:buFont typeface="Arial" panose="020B0604020202020204" pitchFamily="34" charset="0"/>
              <a:buChar char="•"/>
            </a:pPr>
            <a:endParaRPr lang="en-GB" sz="2000" dirty="0">
              <a:solidFill>
                <a:schemeClr val="tx1"/>
              </a:solidFill>
              <a:latin typeface="Gill Sans MT" panose="020B0502020104020203" pitchFamily="34" charset="0"/>
            </a:endParaRPr>
          </a:p>
          <a:p>
            <a:pPr marL="457200" indent="-457200" algn="l">
              <a:buFont typeface="Arial" panose="020B0604020202020204" pitchFamily="34" charset="0"/>
              <a:buChar char="•"/>
            </a:pPr>
            <a:r>
              <a:rPr lang="en-US" sz="2000" dirty="0">
                <a:solidFill>
                  <a:schemeClr val="tx1"/>
                </a:solidFill>
                <a:latin typeface="Gill Sans MT" panose="020B0502020104020203" pitchFamily="34" charset="0"/>
              </a:rPr>
              <a:t>KS2 children can wear white polo shirts all year round, instead a shirt and tie.</a:t>
            </a:r>
          </a:p>
          <a:p>
            <a:pPr marL="457200" indent="-457200" algn="l">
              <a:buFont typeface="Arial" panose="020B0604020202020204" pitchFamily="34" charset="0"/>
              <a:buChar char="•"/>
            </a:pPr>
            <a:endParaRPr lang="en-GB" sz="2000" dirty="0">
              <a:solidFill>
                <a:schemeClr val="tx1"/>
              </a:solidFill>
              <a:latin typeface="Gill Sans MT" panose="020B0502020104020203" pitchFamily="34" charset="0"/>
            </a:endParaRPr>
          </a:p>
          <a:p>
            <a:pPr marL="457200" indent="-457200" algn="l">
              <a:buFont typeface="Arial" panose="020B0604020202020204" pitchFamily="34" charset="0"/>
              <a:buChar char="•"/>
            </a:pPr>
            <a:r>
              <a:rPr lang="en-GB" sz="2000" dirty="0">
                <a:solidFill>
                  <a:schemeClr val="tx1"/>
                </a:solidFill>
                <a:latin typeface="Gill Sans MT" panose="020B0502020104020203" pitchFamily="34" charset="0"/>
              </a:rPr>
              <a:t>They can wear their PE kit on PE days or days they have a Holy Trinity school sports club.</a:t>
            </a:r>
          </a:p>
          <a:p>
            <a:pPr algn="l"/>
            <a:endParaRPr lang="en-GB" sz="2000" dirty="0">
              <a:solidFill>
                <a:schemeClr val="tx1"/>
              </a:solidFill>
              <a:latin typeface="Gill Sans MT" panose="020B0502020104020203" pitchFamily="34" charset="0"/>
            </a:endParaRPr>
          </a:p>
          <a:p>
            <a:pPr marL="342900" indent="-342900" algn="l">
              <a:buFont typeface="Arial" panose="020B0604020202020204" pitchFamily="34" charset="0"/>
              <a:buChar char="•"/>
            </a:pPr>
            <a:r>
              <a:rPr lang="en-GB" sz="2000" dirty="0">
                <a:solidFill>
                  <a:schemeClr val="tx1"/>
                </a:solidFill>
                <a:latin typeface="Gill Sans MT" panose="020B0502020104020203" pitchFamily="34" charset="0"/>
              </a:rPr>
              <a:t>  We have a lost property box in the Welcome Area for any stray items we find.</a:t>
            </a:r>
          </a:p>
          <a:p>
            <a:pPr algn="l"/>
            <a:endParaRPr lang="en-GB" sz="2000" dirty="0">
              <a:solidFill>
                <a:schemeClr val="tx1"/>
              </a:solidFill>
              <a:latin typeface="Gill Sans MT" panose="020B0502020104020203" pitchFamily="34" charset="0"/>
            </a:endParaRPr>
          </a:p>
          <a:p>
            <a:pPr marL="457200" indent="-457200" algn="l">
              <a:buFont typeface="Arial" panose="020B0604020202020204" pitchFamily="34" charset="0"/>
              <a:buChar char="•"/>
            </a:pPr>
            <a:r>
              <a:rPr lang="en-GB" sz="2000" dirty="0">
                <a:solidFill>
                  <a:schemeClr val="tx1"/>
                </a:solidFill>
                <a:latin typeface="Gill Sans MT" panose="020B0502020104020203" pitchFamily="34" charset="0"/>
              </a:rPr>
              <a:t>Long hair needs to be tied up.</a:t>
            </a:r>
          </a:p>
          <a:p>
            <a:pPr algn="l"/>
            <a:endParaRPr lang="en-GB" sz="2000" dirty="0">
              <a:solidFill>
                <a:schemeClr val="tx1"/>
              </a:solidFill>
              <a:latin typeface="Gill Sans MT" panose="020B0502020104020203" pitchFamily="34" charset="0"/>
            </a:endParaRPr>
          </a:p>
          <a:p>
            <a:pPr marL="457200" indent="-457200" algn="l">
              <a:buFont typeface="Arial" panose="020B0604020202020204" pitchFamily="34" charset="0"/>
              <a:buChar char="•"/>
            </a:pPr>
            <a:r>
              <a:rPr lang="en-GB" sz="2000" dirty="0">
                <a:solidFill>
                  <a:schemeClr val="tx1"/>
                </a:solidFill>
                <a:latin typeface="Gill Sans MT" panose="020B0502020104020203" pitchFamily="34" charset="0"/>
              </a:rPr>
              <a:t>No jewellery or nail varnish should be worn to school except for a watch and/or stud earrings.</a:t>
            </a:r>
          </a:p>
          <a:p>
            <a:pPr algn="l"/>
            <a:endParaRPr lang="en-GB" sz="2000" dirty="0">
              <a:solidFill>
                <a:schemeClr val="tx1"/>
              </a:solidFill>
            </a:endParaRPr>
          </a:p>
          <a:p>
            <a:endParaRPr lang="en-GB" sz="1800" dirty="0"/>
          </a:p>
        </p:txBody>
      </p:sp>
      <p:pic>
        <p:nvPicPr>
          <p:cNvPr id="7" name="Picture 2">
            <a:extLst>
              <a:ext uri="{FF2B5EF4-FFF2-40B4-BE49-F238E27FC236}">
                <a16:creationId xmlns:a16="http://schemas.microsoft.com/office/drawing/2014/main" id="{D1211275-B00B-40B1-8292-73FB4A76F5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211460"/>
            <a:ext cx="8640960" cy="3600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8FD4715-757A-44BC-94BE-3563E022B391}"/>
              </a:ext>
            </a:extLst>
          </p:cNvPr>
          <p:cNvSpPr/>
          <p:nvPr/>
        </p:nvSpPr>
        <p:spPr>
          <a:xfrm>
            <a:off x="3491880" y="6381328"/>
            <a:ext cx="5958408" cy="369332"/>
          </a:xfrm>
          <a:prstGeom prst="rect">
            <a:avLst/>
          </a:prstGeom>
        </p:spPr>
        <p:txBody>
          <a:bodyPr wrap="square">
            <a:spAutoFit/>
          </a:bodyPr>
          <a:lstStyle/>
          <a:p>
            <a:pPr lvl="0" fontAlgn="base">
              <a:spcBef>
                <a:spcPct val="0"/>
              </a:spcBef>
              <a:spcAft>
                <a:spcPct val="0"/>
              </a:spcAft>
            </a:pPr>
            <a:r>
              <a:rPr lang="en-GB" altLang="en-US" b="1" dirty="0">
                <a:latin typeface="Gill Sans MT" pitchFamily="34" charset="0"/>
                <a:cs typeface="Times New Roman" pitchFamily="18" charset="0"/>
              </a:rPr>
              <a:t>GROWING TOGETHER AS CHILDREN OF GOD</a:t>
            </a:r>
            <a:endParaRPr lang="en-GB" altLang="en-US" dirty="0">
              <a:latin typeface="Arial" pitchFamily="34" charset="0"/>
              <a:cs typeface="Arial" pitchFamily="34" charset="0"/>
            </a:endParaRPr>
          </a:p>
        </p:txBody>
      </p:sp>
      <p:pic>
        <p:nvPicPr>
          <p:cNvPr id="9" name="Picture 2">
            <a:extLst>
              <a:ext uri="{FF2B5EF4-FFF2-40B4-BE49-F238E27FC236}">
                <a16:creationId xmlns:a16="http://schemas.microsoft.com/office/drawing/2014/main" id="{F88B9EB1-C402-4C6C-833D-B168AF66F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55" y="5942000"/>
            <a:ext cx="8640960" cy="360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3463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2203</TotalTime>
  <Words>2896</Words>
  <Application>Microsoft Office PowerPoint</Application>
  <PresentationFormat>On-screen Show (4:3)</PresentationFormat>
  <Paragraphs>265</Paragraphs>
  <Slides>26</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Bradley Hand ITC</vt:lpstr>
      <vt:lpstr>Calibri</vt:lpstr>
      <vt:lpstr>Gill Sans MT</vt:lpstr>
      <vt:lpstr>Times New Roman</vt:lpstr>
      <vt:lpstr>Office Theme</vt:lpstr>
      <vt:lpstr>Year 4 Welcome Meeting</vt:lpstr>
      <vt:lpstr>Year 4 Staff</vt:lpstr>
      <vt:lpstr>Long Term Plan</vt:lpstr>
      <vt:lpstr>Timetable (4H)</vt:lpstr>
      <vt:lpstr>Timetable (4T)</vt:lpstr>
      <vt:lpstr>Timings</vt:lpstr>
      <vt:lpstr>Equipment </vt:lpstr>
      <vt:lpstr>Equipment </vt:lpstr>
      <vt:lpstr>Uniform</vt:lpstr>
      <vt:lpstr>Home Learning</vt:lpstr>
      <vt:lpstr>Home Learning</vt:lpstr>
      <vt:lpstr>Home Learning</vt:lpstr>
      <vt:lpstr>Reading</vt:lpstr>
      <vt:lpstr>Spelling</vt:lpstr>
      <vt:lpstr> </vt:lpstr>
      <vt:lpstr>Behaviour</vt:lpstr>
      <vt:lpstr>PowerPoint Presentation</vt:lpstr>
      <vt:lpstr> </vt:lpstr>
      <vt:lpstr> </vt:lpstr>
      <vt:lpstr> </vt:lpstr>
      <vt:lpstr> </vt:lpstr>
      <vt:lpstr> </vt:lpstr>
      <vt:lpstr> </vt:lpstr>
      <vt:lpstr> </vt:lpstr>
      <vt:lpstr>PowerPoint Presentation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Special Educational Needs  and Disability (SEND)</dc:title>
  <dc:creator>Ysanne Rickards</dc:creator>
  <cp:lastModifiedBy>CMcHenry</cp:lastModifiedBy>
  <cp:revision>174</cp:revision>
  <cp:lastPrinted>2015-09-02T06:37:53Z</cp:lastPrinted>
  <dcterms:created xsi:type="dcterms:W3CDTF">2014-09-17T06:53:12Z</dcterms:created>
  <dcterms:modified xsi:type="dcterms:W3CDTF">2025-09-09T14:46:31Z</dcterms:modified>
</cp:coreProperties>
</file>