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D4D6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46"/>
  </p:normalViewPr>
  <p:slideViewPr>
    <p:cSldViewPr snapToGrid="0" snapToObjects="1">
      <p:cViewPr varScale="1">
        <p:scale>
          <a:sx n="73" d="100"/>
          <a:sy n="73" d="100"/>
        </p:scale>
        <p:origin x="11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0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4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7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2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2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2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6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7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EAC43-1DD3-B14B-AE38-570B53E4606A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2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33887493-F06F-F1C0-A234-43D43B81E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4" y="1628933"/>
            <a:ext cx="2733495" cy="4848615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712109D1-E34B-0B4F-01F3-FFC57CEAA772}"/>
              </a:ext>
            </a:extLst>
          </p:cNvPr>
          <p:cNvSpPr/>
          <p:nvPr/>
        </p:nvSpPr>
        <p:spPr>
          <a:xfrm>
            <a:off x="2574" y="6541961"/>
            <a:ext cx="9910205" cy="328446"/>
          </a:xfrm>
          <a:prstGeom prst="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E206F1-C7D8-04FD-1B57-08AA67D7DE18}"/>
              </a:ext>
            </a:extLst>
          </p:cNvPr>
          <p:cNvSpPr txBox="1"/>
          <p:nvPr/>
        </p:nvSpPr>
        <p:spPr>
          <a:xfrm>
            <a:off x="6945735" y="6591677"/>
            <a:ext cx="29425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Developing Experts Copyright 2022 All Rights Reserved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D4DAB90-E1BD-2877-B009-4519CDD9CA34}"/>
              </a:ext>
            </a:extLst>
          </p:cNvPr>
          <p:cNvSpPr/>
          <p:nvPr/>
        </p:nvSpPr>
        <p:spPr>
          <a:xfrm>
            <a:off x="182624" y="1365420"/>
            <a:ext cx="2639201" cy="215295"/>
          </a:xfrm>
          <a:prstGeom prst="round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Lesson Sequence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DDB630-4472-6BAD-219F-9430E766FAA4}"/>
              </a:ext>
            </a:extLst>
          </p:cNvPr>
          <p:cNvSpPr txBox="1"/>
          <p:nvPr/>
        </p:nvSpPr>
        <p:spPr>
          <a:xfrm>
            <a:off x="4989879" y="179209"/>
            <a:ext cx="3262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Careers connected to the human body: </a:t>
            </a:r>
          </a:p>
          <a:p>
            <a:r>
              <a:rPr lang="en-GB" sz="1200" b="1" dirty="0">
                <a:solidFill>
                  <a:schemeClr val="bg1"/>
                </a:solidFill>
              </a:rPr>
              <a:t>doctor, nurse, massage therapist, personal trainer, theatre technician  </a:t>
            </a:r>
            <a:endParaRPr lang="en-GB" sz="1200" b="1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4" name="Picture 3" descr="A picture containing person, indoor, underpants&#10;&#10;Description automatically generated">
            <a:extLst>
              <a:ext uri="{FF2B5EF4-FFF2-40B4-BE49-F238E27FC236}">
                <a16:creationId xmlns:a16="http://schemas.microsoft.com/office/drawing/2014/main" id="{F64F1133-4241-E4FB-A6FC-D23090E9E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253" y="150579"/>
            <a:ext cx="1398042" cy="753631"/>
          </a:xfrm>
          <a:prstGeom prst="rect">
            <a:avLst/>
          </a:prstGeom>
        </p:spPr>
      </p:pic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B95E4F78-2707-56FE-82E6-27D8FB12308A}"/>
              </a:ext>
            </a:extLst>
          </p:cNvPr>
          <p:cNvSpPr/>
          <p:nvPr/>
        </p:nvSpPr>
        <p:spPr>
          <a:xfrm>
            <a:off x="2964475" y="1298416"/>
            <a:ext cx="2084762" cy="3106064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1CE1AC7-E963-302D-2669-F2D8ED4D1853}"/>
              </a:ext>
            </a:extLst>
          </p:cNvPr>
          <p:cNvSpPr/>
          <p:nvPr/>
        </p:nvSpPr>
        <p:spPr>
          <a:xfrm>
            <a:off x="2958683" y="4650963"/>
            <a:ext cx="5623979" cy="1753485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FB049B-10D1-413F-3CC0-55FEC545368D}"/>
              </a:ext>
            </a:extLst>
          </p:cNvPr>
          <p:cNvGrpSpPr/>
          <p:nvPr/>
        </p:nvGrpSpPr>
        <p:grpSpPr>
          <a:xfrm>
            <a:off x="4408611" y="4310120"/>
            <a:ext cx="2977234" cy="617273"/>
            <a:chOff x="2982823" y="4079234"/>
            <a:chExt cx="2385997" cy="617273"/>
          </a:xfrm>
        </p:grpSpPr>
        <p:pic>
          <p:nvPicPr>
            <p:cNvPr id="33" name="Picture 32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2942EB0B-666B-B894-E368-A6B92A6E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37" name="Picture 36" descr="Background pattern&#10;&#10;Description automatically generated">
              <a:extLst>
                <a:ext uri="{FF2B5EF4-FFF2-40B4-BE49-F238E27FC236}">
                  <a16:creationId xmlns:a16="http://schemas.microsoft.com/office/drawing/2014/main" id="{FA3A204F-CA90-757D-C6FD-B1449421F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D0B0DF5-0C94-B143-8FE4-F3D8F4668A72}"/>
              </a:ext>
            </a:extLst>
          </p:cNvPr>
          <p:cNvGrpSpPr/>
          <p:nvPr/>
        </p:nvGrpSpPr>
        <p:grpSpPr>
          <a:xfrm>
            <a:off x="2980797" y="1081082"/>
            <a:ext cx="2124854" cy="617273"/>
            <a:chOff x="2982823" y="4079234"/>
            <a:chExt cx="2385997" cy="617273"/>
          </a:xfrm>
        </p:grpSpPr>
        <p:pic>
          <p:nvPicPr>
            <p:cNvPr id="90" name="Picture 89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D0AAF860-9197-C94E-F63C-6286BBFB7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91" name="Picture 90" descr="Background pattern&#10;&#10;Description automatically generated">
              <a:extLst>
                <a:ext uri="{FF2B5EF4-FFF2-40B4-BE49-F238E27FC236}">
                  <a16:creationId xmlns:a16="http://schemas.microsoft.com/office/drawing/2014/main" id="{3E303D1B-CE01-3BD9-C3EE-C72B8452E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C4B45C1-DDCE-0E36-1C23-0EC5F3DF2AFC}"/>
              </a:ext>
            </a:extLst>
          </p:cNvPr>
          <p:cNvSpPr/>
          <p:nvPr/>
        </p:nvSpPr>
        <p:spPr>
          <a:xfrm>
            <a:off x="-4205" y="0"/>
            <a:ext cx="9910205" cy="1041722"/>
          </a:xfrm>
          <a:prstGeom prst="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15319946-8C17-16B2-29C1-80F91DE13D58}"/>
              </a:ext>
            </a:extLst>
          </p:cNvPr>
          <p:cNvSpPr/>
          <p:nvPr/>
        </p:nvSpPr>
        <p:spPr>
          <a:xfrm>
            <a:off x="972629" y="157126"/>
            <a:ext cx="8769800" cy="734588"/>
          </a:xfrm>
          <a:prstGeom prst="roundRect">
            <a:avLst>
              <a:gd name="adj" fmla="val 11185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0733167-F8C5-D3C8-8F04-346BA00A9A4C}"/>
              </a:ext>
            </a:extLst>
          </p:cNvPr>
          <p:cNvSpPr txBox="1"/>
          <p:nvPr/>
        </p:nvSpPr>
        <p:spPr>
          <a:xfrm>
            <a:off x="1033946" y="182420"/>
            <a:ext cx="384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Knowledge </a:t>
            </a:r>
            <a:r>
              <a:rPr lang="en-US" sz="1200" dirty="0" err="1">
                <a:solidFill>
                  <a:schemeClr val="bg1"/>
                </a:solidFill>
                <a:latin typeface="Arial Rounded MT Bold" panose="020F0704030504030204" pitchFamily="34" charset="77"/>
              </a:rPr>
              <a:t>Organiser</a:t>
            </a:r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: Year 4 - </a:t>
            </a:r>
            <a:r>
              <a:rPr lang="en-GB" sz="12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Electricity</a:t>
            </a:r>
          </a:p>
          <a:p>
            <a:endParaRPr lang="en-GB" sz="1200" b="1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  <a:p>
            <a:endParaRPr lang="en-US" sz="1200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88647E4-479D-E9FF-FC2E-3807CFB354F9}"/>
              </a:ext>
            </a:extLst>
          </p:cNvPr>
          <p:cNvSpPr txBox="1"/>
          <p:nvPr/>
        </p:nvSpPr>
        <p:spPr>
          <a:xfrm>
            <a:off x="897565" y="1690296"/>
            <a:ext cx="184114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1. Understand electrical appliances and safety</a:t>
            </a:r>
            <a:endParaRPr lang="en-US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434CA57-0D75-74B9-DE21-1715361440C5}"/>
              </a:ext>
            </a:extLst>
          </p:cNvPr>
          <p:cNvSpPr txBox="1"/>
          <p:nvPr/>
        </p:nvSpPr>
        <p:spPr>
          <a:xfrm>
            <a:off x="4984962" y="174297"/>
            <a:ext cx="326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Careers connected to electricity:</a:t>
            </a:r>
          </a:p>
          <a:p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electrician, electrical engineer 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1E144F3-3B31-AEA0-ED68-29D55DD64D5C}"/>
              </a:ext>
            </a:extLst>
          </p:cNvPr>
          <p:cNvSpPr txBox="1"/>
          <p:nvPr/>
        </p:nvSpPr>
        <p:spPr>
          <a:xfrm>
            <a:off x="897565" y="2480142"/>
            <a:ext cx="187766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2. Learn about electrical compounds in a series circuit</a:t>
            </a:r>
            <a:endParaRPr lang="en-US" sz="10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20EE41E-5183-B08C-F556-32985CA0B281}"/>
              </a:ext>
            </a:extLst>
          </p:cNvPr>
          <p:cNvSpPr txBox="1"/>
          <p:nvPr/>
        </p:nvSpPr>
        <p:spPr>
          <a:xfrm>
            <a:off x="897565" y="3332319"/>
            <a:ext cx="184114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3. Investigate electrical circuits</a:t>
            </a:r>
            <a:endParaRPr lang="en-US" sz="10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FEF5FBA-E1FE-A254-0FB9-ACB6F0A55205}"/>
              </a:ext>
            </a:extLst>
          </p:cNvPr>
          <p:cNvSpPr txBox="1"/>
          <p:nvPr/>
        </p:nvSpPr>
        <p:spPr>
          <a:xfrm>
            <a:off x="897564" y="4121627"/>
            <a:ext cx="184114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4. Explore conductors and insulators</a:t>
            </a:r>
            <a:endParaRPr lang="en-US" sz="1000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6AC732D-72F1-1B78-676B-8F43CDD460EF}"/>
              </a:ext>
            </a:extLst>
          </p:cNvPr>
          <p:cNvSpPr txBox="1"/>
          <p:nvPr/>
        </p:nvSpPr>
        <p:spPr>
          <a:xfrm>
            <a:off x="897563" y="4958354"/>
            <a:ext cx="184114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5. Learn about electrical switches</a:t>
            </a:r>
            <a:endParaRPr lang="en-US" sz="10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3E5F6AC-43BD-042B-16BF-56A926128DD0}"/>
              </a:ext>
            </a:extLst>
          </p:cNvPr>
          <p:cNvSpPr txBox="1"/>
          <p:nvPr/>
        </p:nvSpPr>
        <p:spPr>
          <a:xfrm>
            <a:off x="900330" y="5769392"/>
            <a:ext cx="184114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77"/>
              </a:rPr>
              <a:t>6. Investigate how electrical components can change within a circuit</a:t>
            </a:r>
          </a:p>
        </p:txBody>
      </p:sp>
      <p:pic>
        <p:nvPicPr>
          <p:cNvPr id="40" name="Picture 39" descr="A picture containing text, tableware, plate, dishware&#10;&#10;Description automatically generated">
            <a:extLst>
              <a:ext uri="{FF2B5EF4-FFF2-40B4-BE49-F238E27FC236}">
                <a16:creationId xmlns:a16="http://schemas.microsoft.com/office/drawing/2014/main" id="{E7136095-C5BC-C735-303D-AB1EBA2D5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6" y="73195"/>
            <a:ext cx="815839" cy="858358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E026293A-25D8-FAC6-8DFD-325C50EFA49F}"/>
              </a:ext>
            </a:extLst>
          </p:cNvPr>
          <p:cNvSpPr/>
          <p:nvPr/>
        </p:nvSpPr>
        <p:spPr>
          <a:xfrm>
            <a:off x="475003" y="878999"/>
            <a:ext cx="394092" cy="3703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EBFF0A0-1906-AE26-37EA-2212986D53D8}"/>
              </a:ext>
            </a:extLst>
          </p:cNvPr>
          <p:cNvSpPr/>
          <p:nvPr/>
        </p:nvSpPr>
        <p:spPr>
          <a:xfrm>
            <a:off x="499812" y="898438"/>
            <a:ext cx="344937" cy="331440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2864D9E-ABC7-6B84-3F81-043A578E2EC8}"/>
              </a:ext>
            </a:extLst>
          </p:cNvPr>
          <p:cNvSpPr/>
          <p:nvPr/>
        </p:nvSpPr>
        <p:spPr>
          <a:xfrm>
            <a:off x="952183" y="691242"/>
            <a:ext cx="669483" cy="674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2CAFA7E-3449-FDCE-3E15-2E715A61C6EB}"/>
              </a:ext>
            </a:extLst>
          </p:cNvPr>
          <p:cNvSpPr/>
          <p:nvPr/>
        </p:nvSpPr>
        <p:spPr>
          <a:xfrm>
            <a:off x="983670" y="714902"/>
            <a:ext cx="608200" cy="59165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FDC8456-544A-372C-B7BC-E115D737829C}"/>
              </a:ext>
            </a:extLst>
          </p:cNvPr>
          <p:cNvSpPr/>
          <p:nvPr/>
        </p:nvSpPr>
        <p:spPr>
          <a:xfrm>
            <a:off x="1703503" y="615008"/>
            <a:ext cx="544776" cy="5369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2EF9E9D-A566-CE0F-64F4-F236EBE659A2}"/>
              </a:ext>
            </a:extLst>
          </p:cNvPr>
          <p:cNvSpPr/>
          <p:nvPr/>
        </p:nvSpPr>
        <p:spPr>
          <a:xfrm>
            <a:off x="1725919" y="635429"/>
            <a:ext cx="501550" cy="482139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F7DC1EC9-0EF5-2274-1994-CF636E7586CD}"/>
              </a:ext>
            </a:extLst>
          </p:cNvPr>
          <p:cNvSpPr/>
          <p:nvPr/>
        </p:nvSpPr>
        <p:spPr>
          <a:xfrm>
            <a:off x="2312304" y="745813"/>
            <a:ext cx="533822" cy="524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4B917186-8DBD-AF5C-503C-5CAD8714A64B}"/>
              </a:ext>
            </a:extLst>
          </p:cNvPr>
          <p:cNvSpPr/>
          <p:nvPr/>
        </p:nvSpPr>
        <p:spPr>
          <a:xfrm>
            <a:off x="2338502" y="768630"/>
            <a:ext cx="483323" cy="47334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80D0886-C27C-0B1B-E8E8-1EAB16F6C5E7}"/>
              </a:ext>
            </a:extLst>
          </p:cNvPr>
          <p:cNvSpPr/>
          <p:nvPr/>
        </p:nvSpPr>
        <p:spPr>
          <a:xfrm>
            <a:off x="2901363" y="592912"/>
            <a:ext cx="544776" cy="524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ABB1F71A-90B2-BE96-8FA5-CFE1FA969AE6}"/>
              </a:ext>
            </a:extLst>
          </p:cNvPr>
          <p:cNvSpPr/>
          <p:nvPr/>
        </p:nvSpPr>
        <p:spPr>
          <a:xfrm>
            <a:off x="2931537" y="617252"/>
            <a:ext cx="486001" cy="483750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C4ECB208-0911-AC71-F813-9DF7DC7928C4}"/>
              </a:ext>
            </a:extLst>
          </p:cNvPr>
          <p:cNvSpPr/>
          <p:nvPr/>
        </p:nvSpPr>
        <p:spPr>
          <a:xfrm>
            <a:off x="3511545" y="763207"/>
            <a:ext cx="486961" cy="4483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1593E9-3CCC-C095-A9F5-388D0EF0527D}"/>
              </a:ext>
            </a:extLst>
          </p:cNvPr>
          <p:cNvSpPr/>
          <p:nvPr/>
        </p:nvSpPr>
        <p:spPr>
          <a:xfrm>
            <a:off x="3535807" y="782689"/>
            <a:ext cx="439018" cy="41132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DFBD374-6885-5A9B-6919-7724295C204A}"/>
              </a:ext>
            </a:extLst>
          </p:cNvPr>
          <p:cNvSpPr/>
          <p:nvPr/>
        </p:nvSpPr>
        <p:spPr>
          <a:xfrm>
            <a:off x="4067651" y="784575"/>
            <a:ext cx="356391" cy="3291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5F8C9AED-2791-FE6C-D496-6F99B0C56F01}"/>
              </a:ext>
            </a:extLst>
          </p:cNvPr>
          <p:cNvSpPr/>
          <p:nvPr/>
        </p:nvSpPr>
        <p:spPr>
          <a:xfrm>
            <a:off x="4087540" y="803081"/>
            <a:ext cx="314895" cy="289836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" name="Picture 121" descr="Icon&#10;&#10;Description automatically generated">
            <a:extLst>
              <a:ext uri="{FF2B5EF4-FFF2-40B4-BE49-F238E27FC236}">
                <a16:creationId xmlns:a16="http://schemas.microsoft.com/office/drawing/2014/main" id="{48FE5C12-EC85-5D58-864D-6AD1CA051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274" y="851827"/>
            <a:ext cx="422072" cy="395999"/>
          </a:xfrm>
          <a:prstGeom prst="rect">
            <a:avLst/>
          </a:prstGeom>
        </p:spPr>
      </p:pic>
      <p:pic>
        <p:nvPicPr>
          <p:cNvPr id="123" name="Picture 122" descr="Icon&#10;&#10;Description automatically generated">
            <a:extLst>
              <a:ext uri="{FF2B5EF4-FFF2-40B4-BE49-F238E27FC236}">
                <a16:creationId xmlns:a16="http://schemas.microsoft.com/office/drawing/2014/main" id="{D80E918F-CD87-CEB7-4952-E8BB0E1F06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181" y="776582"/>
            <a:ext cx="537111" cy="377947"/>
          </a:xfrm>
          <a:prstGeom prst="rect">
            <a:avLst/>
          </a:prstGeom>
        </p:spPr>
      </p:pic>
      <p:pic>
        <p:nvPicPr>
          <p:cNvPr id="124" name="Picture 123" descr="Icon&#10;&#10;Description automatically generated">
            <a:extLst>
              <a:ext uri="{FF2B5EF4-FFF2-40B4-BE49-F238E27FC236}">
                <a16:creationId xmlns:a16="http://schemas.microsoft.com/office/drawing/2014/main" id="{1A039A77-1A8B-D4FE-BE06-06B27D0D8B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1920" y="661822"/>
            <a:ext cx="391342" cy="429352"/>
          </a:xfrm>
          <a:prstGeom prst="rect">
            <a:avLst/>
          </a:prstGeom>
        </p:spPr>
      </p:pic>
      <p:pic>
        <p:nvPicPr>
          <p:cNvPr id="125" name="Picture 124" descr="Icon&#10;&#10;Description automatically generated">
            <a:extLst>
              <a:ext uri="{FF2B5EF4-FFF2-40B4-BE49-F238E27FC236}">
                <a16:creationId xmlns:a16="http://schemas.microsoft.com/office/drawing/2014/main" id="{8018AC53-EFE3-7AB7-9016-8C4A8CA2BE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6943" y="643381"/>
            <a:ext cx="353616" cy="414453"/>
          </a:xfrm>
          <a:prstGeom prst="rect">
            <a:avLst/>
          </a:prstGeom>
        </p:spPr>
      </p:pic>
      <p:pic>
        <p:nvPicPr>
          <p:cNvPr id="126" name="Picture 125" descr="Icon&#10;&#10;Description automatically generated">
            <a:extLst>
              <a:ext uri="{FF2B5EF4-FFF2-40B4-BE49-F238E27FC236}">
                <a16:creationId xmlns:a16="http://schemas.microsoft.com/office/drawing/2014/main" id="{A7BF04D2-74B5-6201-1B51-771164402E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3306" y="857479"/>
            <a:ext cx="373687" cy="254678"/>
          </a:xfrm>
          <a:prstGeom prst="rect">
            <a:avLst/>
          </a:prstGeom>
        </p:spPr>
      </p:pic>
      <p:pic>
        <p:nvPicPr>
          <p:cNvPr id="127" name="Picture 126" descr="Icon&#10;&#10;Description automatically generated">
            <a:extLst>
              <a:ext uri="{FF2B5EF4-FFF2-40B4-BE49-F238E27FC236}">
                <a16:creationId xmlns:a16="http://schemas.microsoft.com/office/drawing/2014/main" id="{4DD1EDA5-D707-CEDB-3091-8CE0666095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19007" y="693785"/>
            <a:ext cx="486961" cy="462643"/>
          </a:xfrm>
          <a:prstGeom prst="rect">
            <a:avLst/>
          </a:prstGeom>
        </p:spPr>
      </p:pic>
      <p:pic>
        <p:nvPicPr>
          <p:cNvPr id="128" name="Picture 127" descr="Icon&#10;&#10;Description automatically generated">
            <a:extLst>
              <a:ext uri="{FF2B5EF4-FFF2-40B4-BE49-F238E27FC236}">
                <a16:creationId xmlns:a16="http://schemas.microsoft.com/office/drawing/2014/main" id="{1686581A-B989-7878-4707-63BAB023E9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51453" y="707360"/>
            <a:ext cx="647405" cy="604879"/>
          </a:xfrm>
          <a:prstGeom prst="rect">
            <a:avLst/>
          </a:prstGeom>
        </p:spPr>
      </p:pic>
      <p:pic>
        <p:nvPicPr>
          <p:cNvPr id="9" name="Picture 8" descr="A lightning strike in the night sky&#10;&#10;Description automatically generated with low confidence">
            <a:extLst>
              <a:ext uri="{FF2B5EF4-FFF2-40B4-BE49-F238E27FC236}">
                <a16:creationId xmlns:a16="http://schemas.microsoft.com/office/drawing/2014/main" id="{7D90BF2B-D8DB-2581-1D7B-39B097FAC7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06436" y="135352"/>
            <a:ext cx="1445167" cy="7794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6157A6-5330-AECD-2A37-6A822F6D9425}"/>
              </a:ext>
            </a:extLst>
          </p:cNvPr>
          <p:cNvSpPr txBox="1"/>
          <p:nvPr/>
        </p:nvSpPr>
        <p:spPr>
          <a:xfrm>
            <a:off x="5172818" y="1347273"/>
            <a:ext cx="15603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latin typeface="Arial Rounded MT Bold" panose="020F0704030504030204" pitchFamily="34" charset="77"/>
              </a:rPr>
              <a:t>• Materials that allow electricity to pass through to create a complete circuit are called electrical conductors. </a:t>
            </a:r>
          </a:p>
          <a:p>
            <a:r>
              <a:rPr lang="en-GB" sz="1000" dirty="0">
                <a:latin typeface="Arial Rounded MT Bold" panose="020F0704030504030204" pitchFamily="34" charset="77"/>
              </a:rPr>
              <a:t>• Materials that do not allow electricity to pass through and do not complete a circuit are called electrical insulators.</a:t>
            </a:r>
            <a:endParaRPr lang="en-US" sz="1000" dirty="0">
              <a:latin typeface="Arial Rounded MT Bold" panose="020F070403050403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455590-9F71-C566-4130-B0D5D44F2EEC}"/>
              </a:ext>
            </a:extLst>
          </p:cNvPr>
          <p:cNvSpPr txBox="1"/>
          <p:nvPr/>
        </p:nvSpPr>
        <p:spPr>
          <a:xfrm>
            <a:off x="2981482" y="1556865"/>
            <a:ext cx="198668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Arial Rounded MT Bold" panose="020F0704030504030204" pitchFamily="34" charset="77"/>
              </a:rPr>
              <a:t>A circuit contains a battery (cell), wires and a component that requires electricity to work (bulb, motor or buzzer).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Arial Rounded MT Bold" panose="020F0704030504030204" pitchFamily="34" charset="77"/>
              </a:rPr>
              <a:t>Electrical current flows through the wires from the battery (cell) to the bulb, motor or buzzer.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Arial Rounded MT Bold" panose="020F0704030504030204" pitchFamily="34" charset="77"/>
              </a:rPr>
              <a:t>A switch can break or reconnect a circuit.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Arial Rounded MT Bold" panose="020F0704030504030204" pitchFamily="34" charset="77"/>
              </a:rPr>
              <a:t>A switch controls the flow of the electrical current around the circuit. When the switch is off, the current cannot flow. This is not the same as an incomplete circuit.</a:t>
            </a:r>
            <a:endParaRPr lang="en-US" sz="1000" dirty="0">
              <a:latin typeface="Arial Rounded MT Bold" panose="020F070403050403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56B67C-9D0F-2D22-92FC-728BBE4097B7}"/>
              </a:ext>
            </a:extLst>
          </p:cNvPr>
          <p:cNvSpPr txBox="1"/>
          <p:nvPr/>
        </p:nvSpPr>
        <p:spPr>
          <a:xfrm>
            <a:off x="2986822" y="4745856"/>
            <a:ext cx="55888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latin typeface="Arial Rounded MT Bold" panose="020F0704030504030204" pitchFamily="34" charset="77"/>
              </a:rPr>
              <a:t>These are complete circuits - they have a battery (cell) and a component (bulb). The wires are placed in the right places of the battery for the circuit to work.</a:t>
            </a:r>
            <a:endParaRPr lang="en-US" sz="1000" dirty="0">
              <a:latin typeface="Arial Rounded MT Bold" panose="020F070403050403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3F752-7F1F-E1D9-BC4B-EFA275DE4B52}"/>
              </a:ext>
            </a:extLst>
          </p:cNvPr>
          <p:cNvSpPr txBox="1"/>
          <p:nvPr/>
        </p:nvSpPr>
        <p:spPr>
          <a:xfrm>
            <a:off x="3728388" y="6169802"/>
            <a:ext cx="41610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latin typeface="Arial Rounded MT Bold" panose="020F0704030504030204" pitchFamily="34" charset="77"/>
              </a:rPr>
              <a:t>These circuits will not work as they are incomplete.</a:t>
            </a:r>
            <a:endParaRPr lang="en-US" sz="1000" dirty="0">
              <a:latin typeface="Arial Rounded MT Bold" panose="020F0704030504030204" pitchFamily="34" charset="77"/>
            </a:endParaRPr>
          </a:p>
        </p:txBody>
      </p:sp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8CB1E178-7BAE-07E0-B3BC-8AAB5008B5E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332" t="44036" r="67110" b="36448"/>
          <a:stretch/>
        </p:blipFill>
        <p:spPr>
          <a:xfrm>
            <a:off x="5158316" y="3320499"/>
            <a:ext cx="1933595" cy="1116245"/>
          </a:xfrm>
          <a:prstGeom prst="rect">
            <a:avLst/>
          </a:prstGeom>
        </p:spPr>
      </p:pic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29433E3E-9C0F-0875-8F96-FEEACEACD96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8138" t="44137" r="35258"/>
          <a:stretch/>
        </p:blipFill>
        <p:spPr>
          <a:xfrm>
            <a:off x="8752178" y="4404480"/>
            <a:ext cx="971198" cy="2039385"/>
          </a:xfrm>
          <a:prstGeom prst="rect">
            <a:avLst/>
          </a:prstGeom>
        </p:spPr>
      </p:pic>
      <p:pic>
        <p:nvPicPr>
          <p:cNvPr id="20" name="Picture 19" descr="Diagram&#10;&#10;Description automatically generated">
            <a:extLst>
              <a:ext uri="{FF2B5EF4-FFF2-40B4-BE49-F238E27FC236}">
                <a16:creationId xmlns:a16="http://schemas.microsoft.com/office/drawing/2014/main" id="{7803D836-D8B4-3C3D-EF7F-508F1128964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64777" t="3488" r="4770" b="4947"/>
          <a:stretch/>
        </p:blipFill>
        <p:spPr>
          <a:xfrm>
            <a:off x="8814270" y="1559010"/>
            <a:ext cx="909076" cy="27332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5341359-7C96-FCBB-C445-7EE1B2106D2B}"/>
              </a:ext>
            </a:extLst>
          </p:cNvPr>
          <p:cNvSpPr txBox="1"/>
          <p:nvPr/>
        </p:nvSpPr>
        <p:spPr>
          <a:xfrm>
            <a:off x="8730089" y="1160146"/>
            <a:ext cx="10437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rial Rounded MT Bold" panose="020F0704030504030204" pitchFamily="34" charset="77"/>
              </a:rPr>
              <a:t>Electrical Components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42E63D2E-EB77-D61F-7275-8D0B57F5A65A}"/>
              </a:ext>
            </a:extLst>
          </p:cNvPr>
          <p:cNvSpPr/>
          <p:nvPr/>
        </p:nvSpPr>
        <p:spPr>
          <a:xfrm>
            <a:off x="8709631" y="1151927"/>
            <a:ext cx="1066780" cy="5252521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6CBF06-3AE6-87DE-8CBD-E9F8A86F3167}"/>
              </a:ext>
            </a:extLst>
          </p:cNvPr>
          <p:cNvSpPr txBox="1"/>
          <p:nvPr/>
        </p:nvSpPr>
        <p:spPr>
          <a:xfrm>
            <a:off x="4646246" y="4423981"/>
            <a:ext cx="23859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Simple Electrical Circuit</a:t>
            </a:r>
          </a:p>
        </p:txBody>
      </p:sp>
      <p:pic>
        <p:nvPicPr>
          <p:cNvPr id="24" name="Picture 23" descr="Diagram&#10;&#10;Description automatically generated">
            <a:extLst>
              <a:ext uri="{FF2B5EF4-FFF2-40B4-BE49-F238E27FC236}">
                <a16:creationId xmlns:a16="http://schemas.microsoft.com/office/drawing/2014/main" id="{D4770C0A-4B70-32EA-0889-D13E68A2131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519" t="73549" r="3378" b="3353"/>
          <a:stretch/>
        </p:blipFill>
        <p:spPr>
          <a:xfrm>
            <a:off x="3129679" y="5116675"/>
            <a:ext cx="5303150" cy="1113405"/>
          </a:xfrm>
          <a:prstGeom prst="rect">
            <a:avLst/>
          </a:prstGeom>
        </p:spPr>
      </p:pic>
      <p:pic>
        <p:nvPicPr>
          <p:cNvPr id="26" name="Picture 25" descr="A picture containing water, outdoor&#10;&#10;Description automatically generated">
            <a:extLst>
              <a:ext uri="{FF2B5EF4-FFF2-40B4-BE49-F238E27FC236}">
                <a16:creationId xmlns:a16="http://schemas.microsoft.com/office/drawing/2014/main" id="{E8B79A77-1239-4087-7E2A-86111E31D7A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26411"/>
          <a:stretch/>
        </p:blipFill>
        <p:spPr>
          <a:xfrm>
            <a:off x="6674111" y="1484908"/>
            <a:ext cx="953177" cy="863209"/>
          </a:xfrm>
          <a:prstGeom prst="rect">
            <a:avLst/>
          </a:prstGeom>
        </p:spPr>
      </p:pic>
      <p:pic>
        <p:nvPicPr>
          <p:cNvPr id="28" name="Picture 27" descr="A picture containing outdoor, floor, shore&#10;&#10;Description automatically generated">
            <a:extLst>
              <a:ext uri="{FF2B5EF4-FFF2-40B4-BE49-F238E27FC236}">
                <a16:creationId xmlns:a16="http://schemas.microsoft.com/office/drawing/2014/main" id="{A0589C8A-5335-E7EC-15B3-F8419D5415C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45896"/>
          <a:stretch/>
        </p:blipFill>
        <p:spPr>
          <a:xfrm>
            <a:off x="6676706" y="2339300"/>
            <a:ext cx="958091" cy="895219"/>
          </a:xfrm>
          <a:prstGeom prst="rect">
            <a:avLst/>
          </a:prstGeom>
        </p:spPr>
      </p:pic>
      <p:pic>
        <p:nvPicPr>
          <p:cNvPr id="30" name="Picture 29" descr="Background pattern&#10;&#10;Description automatically generated">
            <a:extLst>
              <a:ext uri="{FF2B5EF4-FFF2-40B4-BE49-F238E27FC236}">
                <a16:creationId xmlns:a16="http://schemas.microsoft.com/office/drawing/2014/main" id="{F5813240-A148-59FF-D8F1-1D66A58CD87C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r="29067"/>
          <a:stretch/>
        </p:blipFill>
        <p:spPr>
          <a:xfrm>
            <a:off x="7635430" y="2333173"/>
            <a:ext cx="943015" cy="886629"/>
          </a:xfrm>
          <a:prstGeom prst="rect">
            <a:avLst/>
          </a:prstGeom>
        </p:spPr>
      </p:pic>
      <p:pic>
        <p:nvPicPr>
          <p:cNvPr id="32" name="Picture 31" descr="A close up of a person's skin&#10;&#10;Description automatically generated with medium confidence">
            <a:extLst>
              <a:ext uri="{FF2B5EF4-FFF2-40B4-BE49-F238E27FC236}">
                <a16:creationId xmlns:a16="http://schemas.microsoft.com/office/drawing/2014/main" id="{36C5D1AC-6880-BB6B-0C9F-DFC4F8D3E12D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25453"/>
          <a:stretch/>
        </p:blipFill>
        <p:spPr>
          <a:xfrm>
            <a:off x="7627935" y="1484908"/>
            <a:ext cx="957058" cy="855885"/>
          </a:xfrm>
          <a:prstGeom prst="rect">
            <a:avLst/>
          </a:prstGeom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E0F8DF8-8D7F-688F-9596-2978BF7544CE}"/>
              </a:ext>
            </a:extLst>
          </p:cNvPr>
          <p:cNvSpPr/>
          <p:nvPr/>
        </p:nvSpPr>
        <p:spPr>
          <a:xfrm>
            <a:off x="5153876" y="3326034"/>
            <a:ext cx="3428785" cy="1074564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E8602EB-6C85-8109-5815-51BB14910702}"/>
              </a:ext>
            </a:extLst>
          </p:cNvPr>
          <p:cNvSpPr txBox="1"/>
          <p:nvPr/>
        </p:nvSpPr>
        <p:spPr>
          <a:xfrm>
            <a:off x="7149393" y="3331720"/>
            <a:ext cx="133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latin typeface="Arial Rounded MT Bold" panose="020F0704030504030204" pitchFamily="34" charset="77"/>
              </a:rPr>
              <a:t>Simple Circuit</a:t>
            </a:r>
            <a:endParaRPr lang="en-US" sz="11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F9B30FE-B6B7-A858-D5C6-C750998411E1}"/>
              </a:ext>
            </a:extLst>
          </p:cNvPr>
          <p:cNvSpPr txBox="1"/>
          <p:nvPr/>
        </p:nvSpPr>
        <p:spPr>
          <a:xfrm>
            <a:off x="7032244" y="3597782"/>
            <a:ext cx="15434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latin typeface="Arial Rounded MT Bold" panose="020F0704030504030204" pitchFamily="34" charset="77"/>
              </a:rPr>
              <a:t>A </a:t>
            </a:r>
            <a:r>
              <a:rPr lang="en-GB" sz="1000" b="1" dirty="0">
                <a:latin typeface="Arial Rounded MT Bold" panose="020F0704030504030204" pitchFamily="34" charset="77"/>
              </a:rPr>
              <a:t>complete</a:t>
            </a:r>
            <a:r>
              <a:rPr lang="en-GB" sz="1000" dirty="0">
                <a:latin typeface="Arial Rounded MT Bold" panose="020F0704030504030204" pitchFamily="34" charset="77"/>
              </a:rPr>
              <a:t> circuit is a </a:t>
            </a:r>
            <a:r>
              <a:rPr lang="en-GB" sz="1000" b="1" dirty="0">
                <a:latin typeface="Arial Rounded MT Bold" panose="020F0704030504030204" pitchFamily="34" charset="77"/>
              </a:rPr>
              <a:t>loop</a:t>
            </a:r>
            <a:r>
              <a:rPr lang="en-GB" sz="1000" dirty="0">
                <a:latin typeface="Arial Rounded MT Bold" panose="020F0704030504030204" pitchFamily="34" charset="77"/>
              </a:rPr>
              <a:t> that allows electrical current to flow through wires. 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200E3007-0660-C9B9-19B7-BAB67335EF0C}"/>
              </a:ext>
            </a:extLst>
          </p:cNvPr>
          <p:cNvSpPr/>
          <p:nvPr/>
        </p:nvSpPr>
        <p:spPr>
          <a:xfrm>
            <a:off x="5154911" y="1153014"/>
            <a:ext cx="3428785" cy="2081016"/>
          </a:xfrm>
          <a:prstGeom prst="roundRect">
            <a:avLst>
              <a:gd name="adj" fmla="val 2710"/>
            </a:avLst>
          </a:prstGeom>
          <a:noFill/>
          <a:ln w="19050">
            <a:solidFill>
              <a:srgbClr val="00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32692B1-61EA-DED6-2C2F-6ACBDA626E33}"/>
              </a:ext>
            </a:extLst>
          </p:cNvPr>
          <p:cNvSpPr txBox="1"/>
          <p:nvPr/>
        </p:nvSpPr>
        <p:spPr>
          <a:xfrm>
            <a:off x="6668110" y="1526237"/>
            <a:ext cx="19040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conductors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BFC09D-67C0-A7C0-EE7F-471704AD48FE}"/>
              </a:ext>
            </a:extLst>
          </p:cNvPr>
          <p:cNvSpPr txBox="1"/>
          <p:nvPr/>
        </p:nvSpPr>
        <p:spPr>
          <a:xfrm>
            <a:off x="6682967" y="2389784"/>
            <a:ext cx="19040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insulators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F3D6F05-4E42-2504-9CF0-0065DCB4B3A3}"/>
              </a:ext>
            </a:extLst>
          </p:cNvPr>
          <p:cNvSpPr txBox="1"/>
          <p:nvPr/>
        </p:nvSpPr>
        <p:spPr>
          <a:xfrm>
            <a:off x="6681819" y="1949732"/>
            <a:ext cx="9570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steel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98DF1FF-583B-9747-1237-B92DB393F819}"/>
              </a:ext>
            </a:extLst>
          </p:cNvPr>
          <p:cNvSpPr txBox="1"/>
          <p:nvPr/>
        </p:nvSpPr>
        <p:spPr>
          <a:xfrm>
            <a:off x="7634797" y="1959697"/>
            <a:ext cx="9570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copper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4F8D09C-4A0A-528F-15E1-B0B3CBEDE7E0}"/>
              </a:ext>
            </a:extLst>
          </p:cNvPr>
          <p:cNvSpPr txBox="1"/>
          <p:nvPr/>
        </p:nvSpPr>
        <p:spPr>
          <a:xfrm>
            <a:off x="6706673" y="2824521"/>
            <a:ext cx="9570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wood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AE207F0-59A9-8929-543C-A12835028CEE}"/>
              </a:ext>
            </a:extLst>
          </p:cNvPr>
          <p:cNvSpPr txBox="1"/>
          <p:nvPr/>
        </p:nvSpPr>
        <p:spPr>
          <a:xfrm>
            <a:off x="7629475" y="2842594"/>
            <a:ext cx="9570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plastic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FA55BA9-438B-7A5A-CF62-8D5D2C951851}"/>
              </a:ext>
            </a:extLst>
          </p:cNvPr>
          <p:cNvGrpSpPr/>
          <p:nvPr/>
        </p:nvGrpSpPr>
        <p:grpSpPr>
          <a:xfrm>
            <a:off x="5603128" y="946549"/>
            <a:ext cx="2676623" cy="617273"/>
            <a:chOff x="2982823" y="4079234"/>
            <a:chExt cx="2385997" cy="617273"/>
          </a:xfrm>
        </p:grpSpPr>
        <p:pic>
          <p:nvPicPr>
            <p:cNvPr id="60" name="Picture 59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D0114E87-39DA-D9DB-079D-47F0E39C5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62" name="Picture 61" descr="Background pattern&#10;&#10;Description automatically generated">
              <a:extLst>
                <a:ext uri="{FF2B5EF4-FFF2-40B4-BE49-F238E27FC236}">
                  <a16:creationId xmlns:a16="http://schemas.microsoft.com/office/drawing/2014/main" id="{A6878163-4D19-CE58-5870-70D3A249A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44F091A1-AB93-1E4B-A363-9B3DAA844DDE}"/>
              </a:ext>
            </a:extLst>
          </p:cNvPr>
          <p:cNvSpPr txBox="1"/>
          <p:nvPr/>
        </p:nvSpPr>
        <p:spPr>
          <a:xfrm>
            <a:off x="5905258" y="1076220"/>
            <a:ext cx="21044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Conductors and Insulators 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437C93E-5EA0-9100-D3B2-DCF36C0F8934}"/>
              </a:ext>
            </a:extLst>
          </p:cNvPr>
          <p:cNvSpPr txBox="1"/>
          <p:nvPr/>
        </p:nvSpPr>
        <p:spPr>
          <a:xfrm>
            <a:off x="3016633" y="1196470"/>
            <a:ext cx="21044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Key Facts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05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293</Words>
  <Application>Microsoft Office PowerPoint</Application>
  <PresentationFormat>A4 Paper (210x297 mm)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Mintey</dc:creator>
  <cp:lastModifiedBy>McHenry-Clark, Maisie (WIM) Student</cp:lastModifiedBy>
  <cp:revision>58</cp:revision>
  <dcterms:created xsi:type="dcterms:W3CDTF">2022-07-14T08:20:57Z</dcterms:created>
  <dcterms:modified xsi:type="dcterms:W3CDTF">2025-05-23T14:16:19Z</dcterms:modified>
</cp:coreProperties>
</file>