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9" r:id="rId3"/>
    <p:sldId id="260" r:id="rId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7E80"/>
    <a:srgbClr val="38D4D6"/>
    <a:srgbClr val="009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46"/>
  </p:normalViewPr>
  <p:slideViewPr>
    <p:cSldViewPr snapToGrid="0" snapToObjects="1">
      <p:cViewPr varScale="1">
        <p:scale>
          <a:sx n="96" d="100"/>
          <a:sy n="96" d="100"/>
        </p:scale>
        <p:origin x="1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CCEAC43-1DD3-B14B-AE38-570B53E4606A}"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3661605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CCEAC43-1DD3-B14B-AE38-570B53E4606A}"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346824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CCEAC43-1DD3-B14B-AE38-570B53E4606A}"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345642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CCEAC43-1DD3-B14B-AE38-570B53E4606A}"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148407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CCEAC43-1DD3-B14B-AE38-570B53E4606A}"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53842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CCEAC43-1DD3-B14B-AE38-570B53E4606A}"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103606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CCEAC43-1DD3-B14B-AE38-570B53E4606A}" type="datetimeFigureOut">
              <a:rPr lang="en-US" smtClean="0"/>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1887620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CCEAC43-1DD3-B14B-AE38-570B53E4606A}" type="datetimeFigureOut">
              <a:rPr lang="en-US" smtClean="0"/>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381182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CEAC43-1DD3-B14B-AE38-570B53E4606A}" type="datetimeFigureOut">
              <a:rPr lang="en-US" smtClean="0"/>
              <a:t>5/22/2026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55688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CCEAC43-1DD3-B14B-AE38-570B53E4606A}"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1401060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CCEAC43-1DD3-B14B-AE38-570B53E4606A}"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BD209E-404D-0140-AAB4-9C0A87E6A1E5}" type="slidenum">
              <a:rPr lang="en-US" smtClean="0"/>
              <a:t>‹#›</a:t>
            </a:fld>
            <a:endParaRPr lang="en-US"/>
          </a:p>
        </p:txBody>
      </p:sp>
    </p:spTree>
    <p:extLst>
      <p:ext uri="{BB962C8B-B14F-4D97-AF65-F5344CB8AC3E}">
        <p14:creationId xmlns:p14="http://schemas.microsoft.com/office/powerpoint/2010/main" val="3672778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CEAC43-1DD3-B14B-AE38-570B53E4606A}" type="datetimeFigureOut">
              <a:rPr lang="en-US" smtClean="0"/>
              <a:t>5/22/2026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BD209E-404D-0140-AAB4-9C0A87E6A1E5}" type="slidenum">
              <a:rPr lang="en-US" smtClean="0"/>
              <a:t>‹#›</a:t>
            </a:fld>
            <a:endParaRPr lang="en-US"/>
          </a:p>
        </p:txBody>
      </p:sp>
    </p:spTree>
    <p:extLst>
      <p:ext uri="{BB962C8B-B14F-4D97-AF65-F5344CB8AC3E}">
        <p14:creationId xmlns:p14="http://schemas.microsoft.com/office/powerpoint/2010/main" val="1530926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jpg"/><Relationship Id="rId3" Type="http://schemas.openxmlformats.org/officeDocument/2006/relationships/image" Target="../media/image2.jpg"/><Relationship Id="rId21" Type="http://schemas.openxmlformats.org/officeDocument/2006/relationships/image" Target="../media/image20.jp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jpg"/><Relationship Id="rId2" Type="http://schemas.openxmlformats.org/officeDocument/2006/relationships/image" Target="../media/image1.jpg"/><Relationship Id="rId16" Type="http://schemas.openxmlformats.org/officeDocument/2006/relationships/image" Target="../media/image15.png"/><Relationship Id="rId20" Type="http://schemas.openxmlformats.org/officeDocument/2006/relationships/image" Target="../media/image19.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jp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jp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21.jpg"/><Relationship Id="rId17" Type="http://schemas.openxmlformats.org/officeDocument/2006/relationships/image" Target="../media/image20.jpg"/><Relationship Id="rId2" Type="http://schemas.openxmlformats.org/officeDocument/2006/relationships/image" Target="../media/image4.png"/><Relationship Id="rId16" Type="http://schemas.openxmlformats.org/officeDocument/2006/relationships/image" Target="../media/image19.jp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8.jp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jp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3.jpg"/><Relationship Id="rId18" Type="http://schemas.openxmlformats.org/officeDocument/2006/relationships/image" Target="../media/image28.jpg"/><Relationship Id="rId3" Type="http://schemas.openxmlformats.org/officeDocument/2006/relationships/image" Target="../media/image7.png"/><Relationship Id="rId21" Type="http://schemas.openxmlformats.org/officeDocument/2006/relationships/image" Target="../media/image31.jpg"/><Relationship Id="rId7" Type="http://schemas.openxmlformats.org/officeDocument/2006/relationships/image" Target="../media/image11.png"/><Relationship Id="rId12" Type="http://schemas.openxmlformats.org/officeDocument/2006/relationships/image" Target="../media/image22.jpg"/><Relationship Id="rId17" Type="http://schemas.openxmlformats.org/officeDocument/2006/relationships/image" Target="../media/image27.jpg"/><Relationship Id="rId2" Type="http://schemas.openxmlformats.org/officeDocument/2006/relationships/image" Target="../media/image4.png"/><Relationship Id="rId16" Type="http://schemas.openxmlformats.org/officeDocument/2006/relationships/image" Target="../media/image26.jpg"/><Relationship Id="rId20"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5.png"/><Relationship Id="rId5" Type="http://schemas.openxmlformats.org/officeDocument/2006/relationships/image" Target="../media/image9.png"/><Relationship Id="rId15" Type="http://schemas.openxmlformats.org/officeDocument/2006/relationships/image" Target="../media/image25.jpg"/><Relationship Id="rId23" Type="http://schemas.openxmlformats.org/officeDocument/2006/relationships/image" Target="../media/image33.jpg"/><Relationship Id="rId10" Type="http://schemas.openxmlformats.org/officeDocument/2006/relationships/image" Target="../media/image14.png"/><Relationship Id="rId19" Type="http://schemas.openxmlformats.org/officeDocument/2006/relationships/image" Target="../media/image29.jp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24.jpg"/><Relationship Id="rId22" Type="http://schemas.openxmlformats.org/officeDocument/2006/relationships/image" Target="../media/image3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ss, tree, outdoor, several&#10;&#10;Description automatically generated">
            <a:extLst>
              <a:ext uri="{FF2B5EF4-FFF2-40B4-BE49-F238E27FC236}">
                <a16:creationId xmlns:a16="http://schemas.microsoft.com/office/drawing/2014/main" id="{2A114941-6DF6-4102-D03C-920FAC2B9583}"/>
              </a:ext>
            </a:extLst>
          </p:cNvPr>
          <p:cNvPicPr>
            <a:picLocks noChangeAspect="1"/>
          </p:cNvPicPr>
          <p:nvPr/>
        </p:nvPicPr>
        <p:blipFill rotWithShape="1">
          <a:blip r:embed="rId2"/>
          <a:srcRect r="23586"/>
          <a:stretch/>
        </p:blipFill>
        <p:spPr>
          <a:xfrm>
            <a:off x="2922238" y="4640769"/>
            <a:ext cx="1498881" cy="1058400"/>
          </a:xfrm>
          <a:prstGeom prst="rect">
            <a:avLst/>
          </a:prstGeom>
        </p:spPr>
      </p:pic>
      <p:pic>
        <p:nvPicPr>
          <p:cNvPr id="17" name="Picture 16" descr="A picture containing text, sky, outdoor, cloudy&#10;&#10;Description automatically generated">
            <a:extLst>
              <a:ext uri="{FF2B5EF4-FFF2-40B4-BE49-F238E27FC236}">
                <a16:creationId xmlns:a16="http://schemas.microsoft.com/office/drawing/2014/main" id="{60D8D536-6BC3-0439-FC63-92458FAAEA5C}"/>
              </a:ext>
            </a:extLst>
          </p:cNvPr>
          <p:cNvPicPr>
            <a:picLocks noChangeAspect="1"/>
          </p:cNvPicPr>
          <p:nvPr/>
        </p:nvPicPr>
        <p:blipFill rotWithShape="1">
          <a:blip r:embed="rId3"/>
          <a:srcRect t="49604"/>
          <a:stretch/>
        </p:blipFill>
        <p:spPr>
          <a:xfrm>
            <a:off x="2871952" y="1596481"/>
            <a:ext cx="3011140" cy="1093529"/>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C276F38B-BE07-6E4C-2819-6DE8B06C167D}"/>
              </a:ext>
            </a:extLst>
          </p:cNvPr>
          <p:cNvPicPr>
            <a:picLocks noChangeAspect="1"/>
          </p:cNvPicPr>
          <p:nvPr/>
        </p:nvPicPr>
        <p:blipFill>
          <a:blip r:embed="rId4"/>
          <a:stretch>
            <a:fillRect/>
          </a:stretch>
        </p:blipFill>
        <p:spPr>
          <a:xfrm>
            <a:off x="134812" y="1596481"/>
            <a:ext cx="2727575" cy="4863119"/>
          </a:xfrm>
          <a:prstGeom prst="rect">
            <a:avLst/>
          </a:prstGeom>
        </p:spPr>
      </p:pic>
      <p:sp>
        <p:nvSpPr>
          <p:cNvPr id="81" name="Rectangle 80">
            <a:extLst>
              <a:ext uri="{FF2B5EF4-FFF2-40B4-BE49-F238E27FC236}">
                <a16:creationId xmlns:a16="http://schemas.microsoft.com/office/drawing/2014/main" id="{712109D1-E34B-0B4F-01F3-FFC57CEAA772}"/>
              </a:ext>
            </a:extLst>
          </p:cNvPr>
          <p:cNvSpPr/>
          <p:nvPr/>
        </p:nvSpPr>
        <p:spPr>
          <a:xfrm>
            <a:off x="2574" y="6541961"/>
            <a:ext cx="9910205" cy="328446"/>
          </a:xfrm>
          <a:prstGeom prst="rect">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E206F1-C7D8-04FD-1B57-08AA67D7DE18}"/>
              </a:ext>
            </a:extLst>
          </p:cNvPr>
          <p:cNvSpPr txBox="1"/>
          <p:nvPr/>
        </p:nvSpPr>
        <p:spPr>
          <a:xfrm>
            <a:off x="6945735" y="6591677"/>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2022 All Rights Reserved</a:t>
            </a:r>
          </a:p>
        </p:txBody>
      </p:sp>
      <p:sp>
        <p:nvSpPr>
          <p:cNvPr id="10" name="Rounded Rectangle 9">
            <a:extLst>
              <a:ext uri="{FF2B5EF4-FFF2-40B4-BE49-F238E27FC236}">
                <a16:creationId xmlns:a16="http://schemas.microsoft.com/office/drawing/2014/main" id="{4D4DAB90-E1BD-2877-B009-4519CDD9CA34}"/>
              </a:ext>
            </a:extLst>
          </p:cNvPr>
          <p:cNvSpPr/>
          <p:nvPr/>
        </p:nvSpPr>
        <p:spPr>
          <a:xfrm>
            <a:off x="182624" y="1365420"/>
            <a:ext cx="2639201" cy="215295"/>
          </a:xfrm>
          <a:prstGeom prst="roundRect">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Rounded MT Bold" panose="020F0704030504030204" pitchFamily="34" charset="77"/>
              </a:rPr>
              <a:t>Lesson Sequence</a:t>
            </a:r>
          </a:p>
        </p:txBody>
      </p:sp>
      <p:sp>
        <p:nvSpPr>
          <p:cNvPr id="39" name="TextBox 38">
            <a:extLst>
              <a:ext uri="{FF2B5EF4-FFF2-40B4-BE49-F238E27FC236}">
                <a16:creationId xmlns:a16="http://schemas.microsoft.com/office/drawing/2014/main" id="{6EDDB630-4472-6BAD-219F-9430E766FAA4}"/>
              </a:ext>
            </a:extLst>
          </p:cNvPr>
          <p:cNvSpPr txBox="1"/>
          <p:nvPr/>
        </p:nvSpPr>
        <p:spPr>
          <a:xfrm>
            <a:off x="4989879" y="179209"/>
            <a:ext cx="3262915" cy="646331"/>
          </a:xfrm>
          <a:prstGeom prst="rect">
            <a:avLst/>
          </a:prstGeom>
          <a:noFill/>
        </p:spPr>
        <p:txBody>
          <a:bodyPr wrap="square" rtlCol="0">
            <a:spAutoFit/>
          </a:bodyPr>
          <a:lstStyle/>
          <a:p>
            <a:r>
              <a:rPr lang="en-GB" sz="1200" dirty="0">
                <a:solidFill>
                  <a:schemeClr val="bg1"/>
                </a:solidFill>
                <a:latin typeface="Arial Rounded MT Bold" panose="020F0704030504030204" pitchFamily="34" charset="77"/>
              </a:rPr>
              <a:t>Careers connected to the human body: </a:t>
            </a:r>
          </a:p>
          <a:p>
            <a:r>
              <a:rPr lang="en-GB" sz="1200" b="1" dirty="0">
                <a:solidFill>
                  <a:schemeClr val="bg1"/>
                </a:solidFill>
              </a:rPr>
              <a:t>doctor, nurse, massage therapist, personal trainer, theatre technician  </a:t>
            </a:r>
            <a:endParaRPr lang="en-GB" sz="1200" b="1" dirty="0">
              <a:solidFill>
                <a:schemeClr val="bg1"/>
              </a:solidFill>
              <a:latin typeface="Arial Rounded MT Bold" panose="020F0704030504030204" pitchFamily="34" charset="77"/>
            </a:endParaRPr>
          </a:p>
        </p:txBody>
      </p:sp>
      <p:pic>
        <p:nvPicPr>
          <p:cNvPr id="4" name="Picture 3" descr="A picture containing person, indoor, underpants&#10;&#10;Description automatically generated">
            <a:extLst>
              <a:ext uri="{FF2B5EF4-FFF2-40B4-BE49-F238E27FC236}">
                <a16:creationId xmlns:a16="http://schemas.microsoft.com/office/drawing/2014/main" id="{F64F1133-4241-E4FB-A6FC-D23090E9E1C6}"/>
              </a:ext>
            </a:extLst>
          </p:cNvPr>
          <p:cNvPicPr>
            <a:picLocks noChangeAspect="1"/>
          </p:cNvPicPr>
          <p:nvPr/>
        </p:nvPicPr>
        <p:blipFill>
          <a:blip r:embed="rId5"/>
          <a:stretch>
            <a:fillRect/>
          </a:stretch>
        </p:blipFill>
        <p:spPr>
          <a:xfrm>
            <a:off x="8359253" y="150579"/>
            <a:ext cx="1398042" cy="753631"/>
          </a:xfrm>
          <a:prstGeom prst="rect">
            <a:avLst/>
          </a:prstGeom>
        </p:spPr>
      </p:pic>
      <p:sp>
        <p:nvSpPr>
          <p:cNvPr id="82" name="Rounded Rectangle 81">
            <a:extLst>
              <a:ext uri="{FF2B5EF4-FFF2-40B4-BE49-F238E27FC236}">
                <a16:creationId xmlns:a16="http://schemas.microsoft.com/office/drawing/2014/main" id="{B95E4F78-2707-56FE-82E6-27D8FB12308A}"/>
              </a:ext>
            </a:extLst>
          </p:cNvPr>
          <p:cNvSpPr/>
          <p:nvPr/>
        </p:nvSpPr>
        <p:spPr>
          <a:xfrm>
            <a:off x="2922238" y="1337744"/>
            <a:ext cx="2909243" cy="5066705"/>
          </a:xfrm>
          <a:prstGeom prst="roundRect">
            <a:avLst>
              <a:gd name="adj" fmla="val 2453"/>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a:extLst>
              <a:ext uri="{FF2B5EF4-FFF2-40B4-BE49-F238E27FC236}">
                <a16:creationId xmlns:a16="http://schemas.microsoft.com/office/drawing/2014/main" id="{ED0B0DF5-0C94-B143-8FE4-F3D8F4668A72}"/>
              </a:ext>
            </a:extLst>
          </p:cNvPr>
          <p:cNvGrpSpPr/>
          <p:nvPr/>
        </p:nvGrpSpPr>
        <p:grpSpPr>
          <a:xfrm>
            <a:off x="2901363" y="1081514"/>
            <a:ext cx="3095119" cy="617273"/>
            <a:chOff x="2982823" y="4079234"/>
            <a:chExt cx="2385997" cy="617273"/>
          </a:xfrm>
        </p:grpSpPr>
        <p:pic>
          <p:nvPicPr>
            <p:cNvPr id="90" name="Picture 89" descr="A picture containing logo&#10;&#10;Description automatically generated">
              <a:extLst>
                <a:ext uri="{FF2B5EF4-FFF2-40B4-BE49-F238E27FC236}">
                  <a16:creationId xmlns:a16="http://schemas.microsoft.com/office/drawing/2014/main" id="{D0AAF860-9197-C94E-F63C-6286BBFB7F6E}"/>
                </a:ext>
              </a:extLst>
            </p:cNvPr>
            <p:cNvPicPr>
              <a:picLocks noChangeAspect="1"/>
            </p:cNvPicPr>
            <p:nvPr/>
          </p:nvPicPr>
          <p:blipFill>
            <a:blip r:embed="rId6"/>
            <a:stretch>
              <a:fillRect/>
            </a:stretch>
          </p:blipFill>
          <p:spPr>
            <a:xfrm>
              <a:off x="2982823" y="4079234"/>
              <a:ext cx="2385997" cy="617273"/>
            </a:xfrm>
            <a:prstGeom prst="rect">
              <a:avLst/>
            </a:prstGeom>
          </p:spPr>
        </p:pic>
        <p:pic>
          <p:nvPicPr>
            <p:cNvPr id="91" name="Picture 90" descr="Background pattern&#10;&#10;Description automatically generated">
              <a:extLst>
                <a:ext uri="{FF2B5EF4-FFF2-40B4-BE49-F238E27FC236}">
                  <a16:creationId xmlns:a16="http://schemas.microsoft.com/office/drawing/2014/main" id="{3E303D1B-CE01-3BD9-C3EE-C72B8452E6BC}"/>
                </a:ext>
              </a:extLst>
            </p:cNvPr>
            <p:cNvPicPr>
              <a:picLocks noChangeAspect="1"/>
            </p:cNvPicPr>
            <p:nvPr/>
          </p:nvPicPr>
          <p:blipFill>
            <a:blip r:embed="rId7"/>
            <a:stretch>
              <a:fillRect/>
            </a:stretch>
          </p:blipFill>
          <p:spPr>
            <a:xfrm>
              <a:off x="3541440" y="4232999"/>
              <a:ext cx="1138510" cy="181802"/>
            </a:xfrm>
            <a:prstGeom prst="rect">
              <a:avLst/>
            </a:prstGeom>
          </p:spPr>
        </p:pic>
      </p:grpSp>
      <p:sp>
        <p:nvSpPr>
          <p:cNvPr id="14" name="Rectangle 13">
            <a:extLst>
              <a:ext uri="{FF2B5EF4-FFF2-40B4-BE49-F238E27FC236}">
                <a16:creationId xmlns:a16="http://schemas.microsoft.com/office/drawing/2014/main" id="{3C4B45C1-DDCE-0E36-1C23-0EC5F3DF2AFC}"/>
              </a:ext>
            </a:extLst>
          </p:cNvPr>
          <p:cNvSpPr/>
          <p:nvPr/>
        </p:nvSpPr>
        <p:spPr>
          <a:xfrm>
            <a:off x="-4205" y="0"/>
            <a:ext cx="9910205" cy="1041722"/>
          </a:xfrm>
          <a:prstGeom prst="rect">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a:extLst>
              <a:ext uri="{FF2B5EF4-FFF2-40B4-BE49-F238E27FC236}">
                <a16:creationId xmlns:a16="http://schemas.microsoft.com/office/drawing/2014/main" id="{15319946-8C17-16B2-29C1-80F91DE13D58}"/>
              </a:ext>
            </a:extLst>
          </p:cNvPr>
          <p:cNvSpPr/>
          <p:nvPr/>
        </p:nvSpPr>
        <p:spPr>
          <a:xfrm>
            <a:off x="972629" y="157126"/>
            <a:ext cx="8769800" cy="734588"/>
          </a:xfrm>
          <a:prstGeom prst="roundRect">
            <a:avLst>
              <a:gd name="adj" fmla="val 11185"/>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80733167-F8C5-D3C8-8F04-346BA00A9A4C}"/>
              </a:ext>
            </a:extLst>
          </p:cNvPr>
          <p:cNvSpPr txBox="1"/>
          <p:nvPr/>
        </p:nvSpPr>
        <p:spPr>
          <a:xfrm>
            <a:off x="1033946" y="182420"/>
            <a:ext cx="3849474" cy="461665"/>
          </a:xfrm>
          <a:prstGeom prst="rect">
            <a:avLst/>
          </a:prstGeom>
          <a:noFill/>
        </p:spPr>
        <p:txBody>
          <a:bodyPr wrap="square" rtlCol="0">
            <a:spAutoFit/>
          </a:bodyPr>
          <a:lstStyle/>
          <a:p>
            <a:r>
              <a:rPr lang="en-US" sz="1200" dirty="0">
                <a:solidFill>
                  <a:schemeClr val="bg1"/>
                </a:solidFill>
                <a:latin typeface="Arial Rounded MT Bold" panose="020F0704030504030204" pitchFamily="34" charset="77"/>
              </a:rPr>
              <a:t>Knowledge Organiser: </a:t>
            </a:r>
            <a:r>
              <a:rPr lang="en-GB" sz="1200" dirty="0">
                <a:solidFill>
                  <a:schemeClr val="bg1"/>
                </a:solidFill>
                <a:latin typeface="Arial Rounded MT Bold" panose="020F0704030504030204" pitchFamily="34" charset="77"/>
              </a:rPr>
              <a:t>Living things and their habitat - Conservation</a:t>
            </a:r>
            <a:endParaRPr lang="en-US" sz="1200" dirty="0">
              <a:solidFill>
                <a:schemeClr val="bg1"/>
              </a:solidFill>
              <a:latin typeface="Arial Rounded MT Bold" panose="020F0704030504030204" pitchFamily="34" charset="77"/>
            </a:endParaRPr>
          </a:p>
        </p:txBody>
      </p:sp>
      <p:sp>
        <p:nvSpPr>
          <p:cNvPr id="106" name="TextBox 105">
            <a:extLst>
              <a:ext uri="{FF2B5EF4-FFF2-40B4-BE49-F238E27FC236}">
                <a16:creationId xmlns:a16="http://schemas.microsoft.com/office/drawing/2014/main" id="{788647E4-479D-E9FF-FC2E-3807CFB354F9}"/>
              </a:ext>
            </a:extLst>
          </p:cNvPr>
          <p:cNvSpPr txBox="1"/>
          <p:nvPr/>
        </p:nvSpPr>
        <p:spPr>
          <a:xfrm>
            <a:off x="880476" y="1669146"/>
            <a:ext cx="1869168" cy="553998"/>
          </a:xfrm>
          <a:prstGeom prst="rect">
            <a:avLst/>
          </a:prstGeom>
          <a:solidFill>
            <a:schemeClr val="bg1"/>
          </a:solidFill>
        </p:spPr>
        <p:txBody>
          <a:bodyPr wrap="square">
            <a:spAutoFit/>
          </a:bodyPr>
          <a:lstStyle/>
          <a:p>
            <a:r>
              <a:rPr lang="en-GB" sz="1000" b="1" i="0" u="none" strike="noStrike" dirty="0">
                <a:solidFill>
                  <a:srgbClr val="000000"/>
                </a:solidFill>
                <a:effectLst/>
                <a:latin typeface="Arial Rounded MT Bold" panose="020F0704030504030204" pitchFamily="34" charset="77"/>
              </a:rPr>
              <a:t>1. Describe ecosystems and how they are affected by changes in the seasons</a:t>
            </a:r>
            <a:endParaRPr lang="en-US" sz="1000" dirty="0"/>
          </a:p>
        </p:txBody>
      </p:sp>
      <p:sp>
        <p:nvSpPr>
          <p:cNvPr id="107" name="TextBox 106">
            <a:extLst>
              <a:ext uri="{FF2B5EF4-FFF2-40B4-BE49-F238E27FC236}">
                <a16:creationId xmlns:a16="http://schemas.microsoft.com/office/drawing/2014/main" id="{C434CA57-0D75-74B9-DE21-1715361440C5}"/>
              </a:ext>
            </a:extLst>
          </p:cNvPr>
          <p:cNvSpPr txBox="1"/>
          <p:nvPr/>
        </p:nvSpPr>
        <p:spPr>
          <a:xfrm>
            <a:off x="4984962" y="174297"/>
            <a:ext cx="3262915" cy="276999"/>
          </a:xfrm>
          <a:prstGeom prst="rect">
            <a:avLst/>
          </a:prstGeom>
          <a:noFill/>
        </p:spPr>
        <p:txBody>
          <a:bodyPr wrap="square" rtlCol="0">
            <a:spAutoFit/>
          </a:bodyPr>
          <a:lstStyle/>
          <a:p>
            <a:r>
              <a:rPr lang="en-GB" sz="1200" dirty="0">
                <a:solidFill>
                  <a:schemeClr val="bg1"/>
                </a:solidFill>
                <a:latin typeface="Arial Rounded MT Bold" panose="020F0704030504030204" pitchFamily="34" charset="77"/>
              </a:rPr>
              <a:t>Careers connected to habitats: </a:t>
            </a:r>
          </a:p>
        </p:txBody>
      </p:sp>
      <p:sp>
        <p:nvSpPr>
          <p:cNvPr id="109" name="TextBox 108">
            <a:extLst>
              <a:ext uri="{FF2B5EF4-FFF2-40B4-BE49-F238E27FC236}">
                <a16:creationId xmlns:a16="http://schemas.microsoft.com/office/drawing/2014/main" id="{61E144F3-3B31-AEA0-ED68-29D55DD64D5C}"/>
              </a:ext>
            </a:extLst>
          </p:cNvPr>
          <p:cNvSpPr txBox="1"/>
          <p:nvPr/>
        </p:nvSpPr>
        <p:spPr>
          <a:xfrm>
            <a:off x="891505" y="2473600"/>
            <a:ext cx="1841147" cy="553998"/>
          </a:xfrm>
          <a:prstGeom prst="rect">
            <a:avLst/>
          </a:prstGeom>
          <a:solidFill>
            <a:schemeClr val="bg1"/>
          </a:solidFill>
        </p:spPr>
        <p:txBody>
          <a:bodyPr wrap="square">
            <a:spAutoFit/>
          </a:bodyPr>
          <a:lstStyle/>
          <a:p>
            <a:r>
              <a:rPr lang="en-GB" sz="1000" b="1" i="0" u="none" strike="noStrike" dirty="0">
                <a:solidFill>
                  <a:srgbClr val="000000"/>
                </a:solidFill>
                <a:effectLst/>
                <a:latin typeface="Arial Rounded MT Bold" panose="020F0704030504030204" pitchFamily="34" charset="77"/>
              </a:rPr>
              <a:t>2. Understand human impact on the environment through deforestation</a:t>
            </a:r>
            <a:endParaRPr lang="en-US" sz="1000" dirty="0"/>
          </a:p>
        </p:txBody>
      </p:sp>
      <p:sp>
        <p:nvSpPr>
          <p:cNvPr id="110" name="TextBox 109">
            <a:extLst>
              <a:ext uri="{FF2B5EF4-FFF2-40B4-BE49-F238E27FC236}">
                <a16:creationId xmlns:a16="http://schemas.microsoft.com/office/drawing/2014/main" id="{A20EE41E-5183-B08C-F556-32985CA0B281}"/>
              </a:ext>
            </a:extLst>
          </p:cNvPr>
          <p:cNvSpPr txBox="1"/>
          <p:nvPr/>
        </p:nvSpPr>
        <p:spPr>
          <a:xfrm>
            <a:off x="908497" y="3301674"/>
            <a:ext cx="1841147" cy="276999"/>
          </a:xfrm>
          <a:prstGeom prst="rect">
            <a:avLst/>
          </a:prstGeom>
          <a:solidFill>
            <a:schemeClr val="bg1"/>
          </a:solidFill>
        </p:spPr>
        <p:txBody>
          <a:bodyPr wrap="square">
            <a:spAutoFit/>
          </a:bodyPr>
          <a:lstStyle/>
          <a:p>
            <a:r>
              <a:rPr lang="en-GB" sz="1200" b="1" i="0" u="none" strike="noStrike" dirty="0">
                <a:solidFill>
                  <a:srgbClr val="000000"/>
                </a:solidFill>
                <a:effectLst/>
                <a:latin typeface="Arial Rounded MT Bold" panose="020F0704030504030204" pitchFamily="34" charset="77"/>
              </a:rPr>
              <a:t>3. </a:t>
            </a:r>
            <a:r>
              <a:rPr lang="en-GB" sz="1200" b="1" dirty="0">
                <a:solidFill>
                  <a:srgbClr val="000000"/>
                </a:solidFill>
                <a:latin typeface="Arial Rounded MT Bold" panose="020F0704030504030204" pitchFamily="34" charset="77"/>
              </a:rPr>
              <a:t>Explore air pollution</a:t>
            </a:r>
            <a:endParaRPr lang="en-US" sz="1200" dirty="0"/>
          </a:p>
        </p:txBody>
      </p:sp>
      <p:sp>
        <p:nvSpPr>
          <p:cNvPr id="111" name="TextBox 110">
            <a:extLst>
              <a:ext uri="{FF2B5EF4-FFF2-40B4-BE49-F238E27FC236}">
                <a16:creationId xmlns:a16="http://schemas.microsoft.com/office/drawing/2014/main" id="{BFEF5FBA-E1FE-A254-0FB9-ACB6F0A55205}"/>
              </a:ext>
            </a:extLst>
          </p:cNvPr>
          <p:cNvSpPr txBox="1"/>
          <p:nvPr/>
        </p:nvSpPr>
        <p:spPr>
          <a:xfrm>
            <a:off x="901542" y="4113973"/>
            <a:ext cx="1841147" cy="430887"/>
          </a:xfrm>
          <a:prstGeom prst="rect">
            <a:avLst/>
          </a:prstGeom>
          <a:solidFill>
            <a:schemeClr val="bg1"/>
          </a:solidFill>
        </p:spPr>
        <p:txBody>
          <a:bodyPr wrap="square">
            <a:spAutoFit/>
          </a:bodyPr>
          <a:lstStyle/>
          <a:p>
            <a:r>
              <a:rPr lang="en-GB" sz="1100" b="1" i="0" u="none" strike="noStrike" dirty="0">
                <a:solidFill>
                  <a:srgbClr val="000000"/>
                </a:solidFill>
                <a:effectLst/>
                <a:latin typeface="Arial Rounded MT Bold" panose="020F0704030504030204" pitchFamily="34" charset="77"/>
              </a:rPr>
              <a:t>4. </a:t>
            </a:r>
            <a:r>
              <a:rPr lang="en-GB" sz="1100" b="1" dirty="0">
                <a:solidFill>
                  <a:srgbClr val="000000"/>
                </a:solidFill>
                <a:latin typeface="Arial Rounded MT Bold" panose="020F0704030504030204" pitchFamily="34" charset="77"/>
              </a:rPr>
              <a:t>Understand water pollution</a:t>
            </a:r>
            <a:endParaRPr lang="en-US" sz="1100" dirty="0"/>
          </a:p>
        </p:txBody>
      </p:sp>
      <p:sp>
        <p:nvSpPr>
          <p:cNvPr id="112" name="TextBox 111">
            <a:extLst>
              <a:ext uri="{FF2B5EF4-FFF2-40B4-BE49-F238E27FC236}">
                <a16:creationId xmlns:a16="http://schemas.microsoft.com/office/drawing/2014/main" id="{76AC732D-72F1-1B78-676B-8F43CDD460EF}"/>
              </a:ext>
            </a:extLst>
          </p:cNvPr>
          <p:cNvSpPr txBox="1"/>
          <p:nvPr/>
        </p:nvSpPr>
        <p:spPr>
          <a:xfrm>
            <a:off x="880476" y="4932556"/>
            <a:ext cx="1841147" cy="600164"/>
          </a:xfrm>
          <a:prstGeom prst="rect">
            <a:avLst/>
          </a:prstGeom>
          <a:solidFill>
            <a:schemeClr val="bg1"/>
          </a:solidFill>
        </p:spPr>
        <p:txBody>
          <a:bodyPr wrap="square">
            <a:spAutoFit/>
          </a:bodyPr>
          <a:lstStyle/>
          <a:p>
            <a:r>
              <a:rPr lang="en-GB" sz="1100" b="1" i="0" u="none" strike="noStrike" dirty="0">
                <a:solidFill>
                  <a:srgbClr val="000000"/>
                </a:solidFill>
                <a:effectLst/>
                <a:latin typeface="Arial Rounded MT Bold" panose="020F0704030504030204" pitchFamily="34" charset="77"/>
              </a:rPr>
              <a:t>5. Explore methods that can be used to conserve water</a:t>
            </a:r>
            <a:endParaRPr lang="en-US" sz="1100" dirty="0"/>
          </a:p>
        </p:txBody>
      </p:sp>
      <p:sp>
        <p:nvSpPr>
          <p:cNvPr id="113" name="TextBox 112">
            <a:extLst>
              <a:ext uri="{FF2B5EF4-FFF2-40B4-BE49-F238E27FC236}">
                <a16:creationId xmlns:a16="http://schemas.microsoft.com/office/drawing/2014/main" id="{F3E5F6AC-43BD-042B-16BF-56A926128DD0}"/>
              </a:ext>
            </a:extLst>
          </p:cNvPr>
          <p:cNvSpPr txBox="1"/>
          <p:nvPr/>
        </p:nvSpPr>
        <p:spPr>
          <a:xfrm>
            <a:off x="901541" y="5753831"/>
            <a:ext cx="1841147" cy="553998"/>
          </a:xfrm>
          <a:prstGeom prst="rect">
            <a:avLst/>
          </a:prstGeom>
          <a:solidFill>
            <a:schemeClr val="bg1"/>
          </a:solidFill>
        </p:spPr>
        <p:txBody>
          <a:bodyPr wrap="square">
            <a:spAutoFit/>
          </a:bodyPr>
          <a:lstStyle/>
          <a:p>
            <a:r>
              <a:rPr lang="en-GB" sz="1000" b="1" i="0" u="none" strike="noStrike" dirty="0">
                <a:solidFill>
                  <a:srgbClr val="000000"/>
                </a:solidFill>
                <a:effectLst/>
                <a:latin typeface="Arial Rounded MT Bold" panose="020F0704030504030204" pitchFamily="34" charset="77"/>
              </a:rPr>
              <a:t>6. Understand that humans can have a positive impact on nature</a:t>
            </a:r>
            <a:endParaRPr lang="en-US" sz="1000" dirty="0"/>
          </a:p>
        </p:txBody>
      </p:sp>
      <p:pic>
        <p:nvPicPr>
          <p:cNvPr id="40" name="Picture 39" descr="A picture containing text, tableware, plate, dishware&#10;&#10;Description automatically generated">
            <a:extLst>
              <a:ext uri="{FF2B5EF4-FFF2-40B4-BE49-F238E27FC236}">
                <a16:creationId xmlns:a16="http://schemas.microsoft.com/office/drawing/2014/main" id="{E7136095-C5BC-C735-303D-AB1EBA2D5313}"/>
              </a:ext>
            </a:extLst>
          </p:cNvPr>
          <p:cNvPicPr>
            <a:picLocks noChangeAspect="1"/>
          </p:cNvPicPr>
          <p:nvPr/>
        </p:nvPicPr>
        <p:blipFill>
          <a:blip r:embed="rId8"/>
          <a:stretch>
            <a:fillRect/>
          </a:stretch>
        </p:blipFill>
        <p:spPr>
          <a:xfrm>
            <a:off x="81726" y="73195"/>
            <a:ext cx="815839" cy="858358"/>
          </a:xfrm>
          <a:prstGeom prst="rect">
            <a:avLst/>
          </a:prstGeom>
        </p:spPr>
      </p:pic>
      <p:sp>
        <p:nvSpPr>
          <p:cNvPr id="44" name="Oval 43">
            <a:extLst>
              <a:ext uri="{FF2B5EF4-FFF2-40B4-BE49-F238E27FC236}">
                <a16:creationId xmlns:a16="http://schemas.microsoft.com/office/drawing/2014/main" id="{E026293A-25D8-FAC6-8DFD-325C50EFA49F}"/>
              </a:ext>
            </a:extLst>
          </p:cNvPr>
          <p:cNvSpPr/>
          <p:nvPr/>
        </p:nvSpPr>
        <p:spPr>
          <a:xfrm>
            <a:off x="475003" y="878999"/>
            <a:ext cx="394092" cy="3703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EBFF0A0-1906-AE26-37EA-2212986D53D8}"/>
              </a:ext>
            </a:extLst>
          </p:cNvPr>
          <p:cNvSpPr/>
          <p:nvPr/>
        </p:nvSpPr>
        <p:spPr>
          <a:xfrm>
            <a:off x="499812" y="898438"/>
            <a:ext cx="344937" cy="331440"/>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2864D9E-ABC7-6B84-3F81-043A578E2EC8}"/>
              </a:ext>
            </a:extLst>
          </p:cNvPr>
          <p:cNvSpPr/>
          <p:nvPr/>
        </p:nvSpPr>
        <p:spPr>
          <a:xfrm>
            <a:off x="952183" y="691242"/>
            <a:ext cx="669483" cy="6741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D2CAFA7E-3449-FDCE-3E15-2E715A61C6EB}"/>
              </a:ext>
            </a:extLst>
          </p:cNvPr>
          <p:cNvSpPr/>
          <p:nvPr/>
        </p:nvSpPr>
        <p:spPr>
          <a:xfrm>
            <a:off x="983670" y="714902"/>
            <a:ext cx="608200" cy="59165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1FDC8456-544A-372C-B7BC-E115D737829C}"/>
              </a:ext>
            </a:extLst>
          </p:cNvPr>
          <p:cNvSpPr/>
          <p:nvPr/>
        </p:nvSpPr>
        <p:spPr>
          <a:xfrm>
            <a:off x="1703503" y="615008"/>
            <a:ext cx="544776" cy="5369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2EF9E9D-A566-CE0F-64F4-F236EBE659A2}"/>
              </a:ext>
            </a:extLst>
          </p:cNvPr>
          <p:cNvSpPr/>
          <p:nvPr/>
        </p:nvSpPr>
        <p:spPr>
          <a:xfrm>
            <a:off x="1725919" y="635429"/>
            <a:ext cx="501550" cy="482139"/>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F7DC1EC9-0EF5-2274-1994-CF636E7586CD}"/>
              </a:ext>
            </a:extLst>
          </p:cNvPr>
          <p:cNvSpPr/>
          <p:nvPr/>
        </p:nvSpPr>
        <p:spPr>
          <a:xfrm>
            <a:off x="2312304" y="745813"/>
            <a:ext cx="533822" cy="5246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4B917186-8DBD-AF5C-503C-5CAD8714A64B}"/>
              </a:ext>
            </a:extLst>
          </p:cNvPr>
          <p:cNvSpPr/>
          <p:nvPr/>
        </p:nvSpPr>
        <p:spPr>
          <a:xfrm>
            <a:off x="2338502" y="768630"/>
            <a:ext cx="483323" cy="47334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480D0886-C27C-0B1B-E8E8-1EAB16F6C5E7}"/>
              </a:ext>
            </a:extLst>
          </p:cNvPr>
          <p:cNvSpPr/>
          <p:nvPr/>
        </p:nvSpPr>
        <p:spPr>
          <a:xfrm>
            <a:off x="2901363" y="592912"/>
            <a:ext cx="544776" cy="5246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ABB1F71A-90B2-BE96-8FA5-CFE1FA969AE6}"/>
              </a:ext>
            </a:extLst>
          </p:cNvPr>
          <p:cNvSpPr/>
          <p:nvPr/>
        </p:nvSpPr>
        <p:spPr>
          <a:xfrm>
            <a:off x="2931537" y="617252"/>
            <a:ext cx="486001" cy="483750"/>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C4ECB208-0911-AC71-F813-9DF7DC7928C4}"/>
              </a:ext>
            </a:extLst>
          </p:cNvPr>
          <p:cNvSpPr/>
          <p:nvPr/>
        </p:nvSpPr>
        <p:spPr>
          <a:xfrm>
            <a:off x="3511545" y="763207"/>
            <a:ext cx="486961" cy="448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31593E9-3CCC-C095-A9F5-388D0EF0527D}"/>
              </a:ext>
            </a:extLst>
          </p:cNvPr>
          <p:cNvSpPr/>
          <p:nvPr/>
        </p:nvSpPr>
        <p:spPr>
          <a:xfrm>
            <a:off x="3535807" y="782689"/>
            <a:ext cx="439018" cy="41132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9DFBD374-6885-5A9B-6919-7724295C204A}"/>
              </a:ext>
            </a:extLst>
          </p:cNvPr>
          <p:cNvSpPr/>
          <p:nvPr/>
        </p:nvSpPr>
        <p:spPr>
          <a:xfrm>
            <a:off x="4067651" y="784575"/>
            <a:ext cx="356391" cy="3291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5F8C9AED-2791-FE6C-D496-6F99B0C56F01}"/>
              </a:ext>
            </a:extLst>
          </p:cNvPr>
          <p:cNvSpPr/>
          <p:nvPr/>
        </p:nvSpPr>
        <p:spPr>
          <a:xfrm>
            <a:off x="4087540" y="803081"/>
            <a:ext cx="314895" cy="289836"/>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descr="Icon&#10;&#10;Description automatically generated">
            <a:extLst>
              <a:ext uri="{FF2B5EF4-FFF2-40B4-BE49-F238E27FC236}">
                <a16:creationId xmlns:a16="http://schemas.microsoft.com/office/drawing/2014/main" id="{48FE5C12-EC85-5D58-864D-6AD1CA051B11}"/>
              </a:ext>
            </a:extLst>
          </p:cNvPr>
          <p:cNvPicPr>
            <a:picLocks noChangeAspect="1"/>
          </p:cNvPicPr>
          <p:nvPr/>
        </p:nvPicPr>
        <p:blipFill>
          <a:blip r:embed="rId9"/>
          <a:stretch>
            <a:fillRect/>
          </a:stretch>
        </p:blipFill>
        <p:spPr>
          <a:xfrm>
            <a:off x="448274" y="851827"/>
            <a:ext cx="422072" cy="395999"/>
          </a:xfrm>
          <a:prstGeom prst="rect">
            <a:avLst/>
          </a:prstGeom>
        </p:spPr>
      </p:pic>
      <p:pic>
        <p:nvPicPr>
          <p:cNvPr id="123" name="Picture 122" descr="Icon&#10;&#10;Description automatically generated">
            <a:extLst>
              <a:ext uri="{FF2B5EF4-FFF2-40B4-BE49-F238E27FC236}">
                <a16:creationId xmlns:a16="http://schemas.microsoft.com/office/drawing/2014/main" id="{D80E918F-CD87-CEB7-4952-E8BB0E1F06A4}"/>
              </a:ext>
            </a:extLst>
          </p:cNvPr>
          <p:cNvPicPr>
            <a:picLocks noChangeAspect="1"/>
          </p:cNvPicPr>
          <p:nvPr/>
        </p:nvPicPr>
        <p:blipFill>
          <a:blip r:embed="rId10"/>
          <a:stretch>
            <a:fillRect/>
          </a:stretch>
        </p:blipFill>
        <p:spPr>
          <a:xfrm>
            <a:off x="1019181" y="776582"/>
            <a:ext cx="537111" cy="377947"/>
          </a:xfrm>
          <a:prstGeom prst="rect">
            <a:avLst/>
          </a:prstGeom>
        </p:spPr>
      </p:pic>
      <p:pic>
        <p:nvPicPr>
          <p:cNvPr id="124" name="Picture 123" descr="Icon&#10;&#10;Description automatically generated">
            <a:extLst>
              <a:ext uri="{FF2B5EF4-FFF2-40B4-BE49-F238E27FC236}">
                <a16:creationId xmlns:a16="http://schemas.microsoft.com/office/drawing/2014/main" id="{1A039A77-1A8B-D4FE-BE06-06B27D0D8BC9}"/>
              </a:ext>
            </a:extLst>
          </p:cNvPr>
          <p:cNvPicPr>
            <a:picLocks noChangeAspect="1"/>
          </p:cNvPicPr>
          <p:nvPr/>
        </p:nvPicPr>
        <p:blipFill>
          <a:blip r:embed="rId11"/>
          <a:stretch>
            <a:fillRect/>
          </a:stretch>
        </p:blipFill>
        <p:spPr>
          <a:xfrm>
            <a:off x="1761920" y="661822"/>
            <a:ext cx="391342" cy="429352"/>
          </a:xfrm>
          <a:prstGeom prst="rect">
            <a:avLst/>
          </a:prstGeom>
        </p:spPr>
      </p:pic>
      <p:pic>
        <p:nvPicPr>
          <p:cNvPr id="125" name="Picture 124" descr="Icon&#10;&#10;Description automatically generated">
            <a:extLst>
              <a:ext uri="{FF2B5EF4-FFF2-40B4-BE49-F238E27FC236}">
                <a16:creationId xmlns:a16="http://schemas.microsoft.com/office/drawing/2014/main" id="{8018AC53-EFE3-7AB7-9016-8C4A8CA2BE02}"/>
              </a:ext>
            </a:extLst>
          </p:cNvPr>
          <p:cNvPicPr>
            <a:picLocks noChangeAspect="1"/>
          </p:cNvPicPr>
          <p:nvPr/>
        </p:nvPicPr>
        <p:blipFill>
          <a:blip r:embed="rId12"/>
          <a:stretch>
            <a:fillRect/>
          </a:stretch>
        </p:blipFill>
        <p:spPr>
          <a:xfrm>
            <a:off x="2996943" y="643381"/>
            <a:ext cx="353616" cy="414453"/>
          </a:xfrm>
          <a:prstGeom prst="rect">
            <a:avLst/>
          </a:prstGeom>
        </p:spPr>
      </p:pic>
      <p:pic>
        <p:nvPicPr>
          <p:cNvPr id="126" name="Picture 125" descr="Icon&#10;&#10;Description automatically generated">
            <a:extLst>
              <a:ext uri="{FF2B5EF4-FFF2-40B4-BE49-F238E27FC236}">
                <a16:creationId xmlns:a16="http://schemas.microsoft.com/office/drawing/2014/main" id="{A7BF04D2-74B5-6201-1B51-771164402ED9}"/>
              </a:ext>
            </a:extLst>
          </p:cNvPr>
          <p:cNvPicPr>
            <a:picLocks noChangeAspect="1"/>
          </p:cNvPicPr>
          <p:nvPr/>
        </p:nvPicPr>
        <p:blipFill>
          <a:blip r:embed="rId13"/>
          <a:stretch>
            <a:fillRect/>
          </a:stretch>
        </p:blipFill>
        <p:spPr>
          <a:xfrm>
            <a:off x="3573306" y="857479"/>
            <a:ext cx="373687" cy="254678"/>
          </a:xfrm>
          <a:prstGeom prst="rect">
            <a:avLst/>
          </a:prstGeom>
        </p:spPr>
      </p:pic>
      <p:pic>
        <p:nvPicPr>
          <p:cNvPr id="127" name="Picture 126" descr="Icon&#10;&#10;Description automatically generated">
            <a:extLst>
              <a:ext uri="{FF2B5EF4-FFF2-40B4-BE49-F238E27FC236}">
                <a16:creationId xmlns:a16="http://schemas.microsoft.com/office/drawing/2014/main" id="{4DD1EDA5-D707-CEDB-3091-8CE0666095B5}"/>
              </a:ext>
            </a:extLst>
          </p:cNvPr>
          <p:cNvPicPr>
            <a:picLocks noChangeAspect="1"/>
          </p:cNvPicPr>
          <p:nvPr/>
        </p:nvPicPr>
        <p:blipFill>
          <a:blip r:embed="rId14"/>
          <a:stretch>
            <a:fillRect/>
          </a:stretch>
        </p:blipFill>
        <p:spPr>
          <a:xfrm>
            <a:off x="4019007" y="693785"/>
            <a:ext cx="486961" cy="462643"/>
          </a:xfrm>
          <a:prstGeom prst="rect">
            <a:avLst/>
          </a:prstGeom>
        </p:spPr>
      </p:pic>
      <p:pic>
        <p:nvPicPr>
          <p:cNvPr id="128" name="Picture 127" descr="Icon&#10;&#10;Description automatically generated">
            <a:extLst>
              <a:ext uri="{FF2B5EF4-FFF2-40B4-BE49-F238E27FC236}">
                <a16:creationId xmlns:a16="http://schemas.microsoft.com/office/drawing/2014/main" id="{1686581A-B989-7878-4707-63BAB023E986}"/>
              </a:ext>
            </a:extLst>
          </p:cNvPr>
          <p:cNvPicPr>
            <a:picLocks noChangeAspect="1"/>
          </p:cNvPicPr>
          <p:nvPr/>
        </p:nvPicPr>
        <p:blipFill>
          <a:blip r:embed="rId15"/>
          <a:stretch>
            <a:fillRect/>
          </a:stretch>
        </p:blipFill>
        <p:spPr>
          <a:xfrm>
            <a:off x="2251453" y="707360"/>
            <a:ext cx="647405" cy="604879"/>
          </a:xfrm>
          <a:prstGeom prst="rect">
            <a:avLst/>
          </a:prstGeom>
        </p:spPr>
      </p:pic>
      <p:sp>
        <p:nvSpPr>
          <p:cNvPr id="27" name="Rounded Rectangle 26">
            <a:extLst>
              <a:ext uri="{FF2B5EF4-FFF2-40B4-BE49-F238E27FC236}">
                <a16:creationId xmlns:a16="http://schemas.microsoft.com/office/drawing/2014/main" id="{B47CDD1A-AE68-D0FC-305D-B8EFD0DC0E7D}"/>
              </a:ext>
            </a:extLst>
          </p:cNvPr>
          <p:cNvSpPr/>
          <p:nvPr/>
        </p:nvSpPr>
        <p:spPr>
          <a:xfrm>
            <a:off x="5976681" y="1192301"/>
            <a:ext cx="3796388" cy="5212148"/>
          </a:xfrm>
          <a:prstGeom prst="roundRect">
            <a:avLst>
              <a:gd name="adj" fmla="val 1281"/>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ED256E99-451C-1594-070D-5FC09370D155}"/>
              </a:ext>
            </a:extLst>
          </p:cNvPr>
          <p:cNvGrpSpPr/>
          <p:nvPr/>
        </p:nvGrpSpPr>
        <p:grpSpPr>
          <a:xfrm>
            <a:off x="6001120" y="928476"/>
            <a:ext cx="3796387" cy="617273"/>
            <a:chOff x="2982823" y="4079234"/>
            <a:chExt cx="2385997" cy="617273"/>
          </a:xfrm>
        </p:grpSpPr>
        <p:pic>
          <p:nvPicPr>
            <p:cNvPr id="29" name="Picture 28" descr="A picture containing logo&#10;&#10;Description automatically generated">
              <a:extLst>
                <a:ext uri="{FF2B5EF4-FFF2-40B4-BE49-F238E27FC236}">
                  <a16:creationId xmlns:a16="http://schemas.microsoft.com/office/drawing/2014/main" id="{5D115E28-6E85-6896-1465-CB9D1B2CC64B}"/>
                </a:ext>
              </a:extLst>
            </p:cNvPr>
            <p:cNvPicPr>
              <a:picLocks noChangeAspect="1"/>
            </p:cNvPicPr>
            <p:nvPr/>
          </p:nvPicPr>
          <p:blipFill>
            <a:blip r:embed="rId6"/>
            <a:stretch>
              <a:fillRect/>
            </a:stretch>
          </p:blipFill>
          <p:spPr>
            <a:xfrm>
              <a:off x="2982823" y="4079234"/>
              <a:ext cx="2385997" cy="617273"/>
            </a:xfrm>
            <a:prstGeom prst="rect">
              <a:avLst/>
            </a:prstGeom>
          </p:spPr>
        </p:pic>
        <p:pic>
          <p:nvPicPr>
            <p:cNvPr id="30" name="Picture 29" descr="Background pattern&#10;&#10;Description automatically generated">
              <a:extLst>
                <a:ext uri="{FF2B5EF4-FFF2-40B4-BE49-F238E27FC236}">
                  <a16:creationId xmlns:a16="http://schemas.microsoft.com/office/drawing/2014/main" id="{642A0E42-FA09-C200-055E-08CF82FCA150}"/>
                </a:ext>
              </a:extLst>
            </p:cNvPr>
            <p:cNvPicPr>
              <a:picLocks noChangeAspect="1"/>
            </p:cNvPicPr>
            <p:nvPr/>
          </p:nvPicPr>
          <p:blipFill>
            <a:blip r:embed="rId7"/>
            <a:stretch>
              <a:fillRect/>
            </a:stretch>
          </p:blipFill>
          <p:spPr>
            <a:xfrm>
              <a:off x="3541440" y="4232999"/>
              <a:ext cx="1138510" cy="181802"/>
            </a:xfrm>
            <a:prstGeom prst="rect">
              <a:avLst/>
            </a:prstGeom>
          </p:spPr>
        </p:pic>
      </p:grpSp>
      <p:pic>
        <p:nvPicPr>
          <p:cNvPr id="7" name="Picture 6" descr="A picture containing bear, grass, outdoor, mammal&#10;&#10;Description automatically generated">
            <a:extLst>
              <a:ext uri="{FF2B5EF4-FFF2-40B4-BE49-F238E27FC236}">
                <a16:creationId xmlns:a16="http://schemas.microsoft.com/office/drawing/2014/main" id="{FA8CBA8C-F959-51BD-CEBE-D9C05A69CAB3}"/>
              </a:ext>
            </a:extLst>
          </p:cNvPr>
          <p:cNvPicPr>
            <a:picLocks noChangeAspect="1"/>
          </p:cNvPicPr>
          <p:nvPr/>
        </p:nvPicPr>
        <p:blipFill>
          <a:blip r:embed="rId16"/>
          <a:stretch>
            <a:fillRect/>
          </a:stretch>
        </p:blipFill>
        <p:spPr>
          <a:xfrm>
            <a:off x="8349419" y="135352"/>
            <a:ext cx="1448088" cy="777992"/>
          </a:xfrm>
          <a:prstGeom prst="rect">
            <a:avLst/>
          </a:prstGeom>
        </p:spPr>
      </p:pic>
      <p:sp>
        <p:nvSpPr>
          <p:cNvPr id="8" name="TextBox 7">
            <a:extLst>
              <a:ext uri="{FF2B5EF4-FFF2-40B4-BE49-F238E27FC236}">
                <a16:creationId xmlns:a16="http://schemas.microsoft.com/office/drawing/2014/main" id="{A05B6AFF-819E-1E48-9CC1-4A1E7E924C47}"/>
              </a:ext>
            </a:extLst>
          </p:cNvPr>
          <p:cNvSpPr txBox="1"/>
          <p:nvPr/>
        </p:nvSpPr>
        <p:spPr>
          <a:xfrm>
            <a:off x="-532563" y="703385"/>
            <a:ext cx="184731" cy="369332"/>
          </a:xfrm>
          <a:prstGeom prst="rect">
            <a:avLst/>
          </a:prstGeom>
          <a:noFill/>
        </p:spPr>
        <p:txBody>
          <a:bodyPr wrap="none" rtlCol="0">
            <a:spAutoFit/>
          </a:bodyPr>
          <a:lstStyle/>
          <a:p>
            <a:endParaRPr lang="en-US"/>
          </a:p>
        </p:txBody>
      </p:sp>
      <p:sp>
        <p:nvSpPr>
          <p:cNvPr id="6" name="TextBox 5">
            <a:extLst>
              <a:ext uri="{FF2B5EF4-FFF2-40B4-BE49-F238E27FC236}">
                <a16:creationId xmlns:a16="http://schemas.microsoft.com/office/drawing/2014/main" id="{1F2067C5-3EF6-7CF9-CAD7-EBE5996DB890}"/>
              </a:ext>
            </a:extLst>
          </p:cNvPr>
          <p:cNvSpPr txBox="1"/>
          <p:nvPr/>
        </p:nvSpPr>
        <p:spPr>
          <a:xfrm>
            <a:off x="6101232" y="1414622"/>
            <a:ext cx="3583541" cy="5016758"/>
          </a:xfrm>
          <a:prstGeom prst="rect">
            <a:avLst/>
          </a:prstGeom>
          <a:noFill/>
        </p:spPr>
        <p:txBody>
          <a:bodyPr wrap="square">
            <a:spAutoFit/>
          </a:bodyPr>
          <a:lstStyle/>
          <a:p>
            <a:r>
              <a:rPr lang="en-GB" sz="1000" dirty="0">
                <a:latin typeface="Arial Rounded MT Bold" panose="020F0704030504030204" pitchFamily="34" charset="77"/>
              </a:rPr>
              <a:t>NATURAL CHANGES – different seasons can change habitats. Greenhouse gases cause climate change and climate change has caused our planet to get a lot warmer over a very short period of time. This has caused more extreme weather events like hurricanes, floods and droughts. It has also caused the extinction of many living things.</a:t>
            </a:r>
          </a:p>
          <a:p>
            <a:endParaRPr lang="en-GB" sz="1000" dirty="0">
              <a:latin typeface="Arial Rounded MT Bold" panose="020F0704030504030204" pitchFamily="34" charset="77"/>
            </a:endParaRPr>
          </a:p>
          <a:p>
            <a:r>
              <a:rPr lang="en-GB" sz="1000" dirty="0">
                <a:latin typeface="Arial Rounded MT Bold" panose="020F0704030504030204" pitchFamily="34" charset="77"/>
              </a:rPr>
              <a:t>HUMAN CHANGES – How humans live and what they do can impact habitats both negatively and positively. </a:t>
            </a:r>
          </a:p>
          <a:p>
            <a:endParaRPr lang="en-GB" sz="1000" dirty="0">
              <a:latin typeface="Arial Rounded MT Bold" panose="020F0704030504030204" pitchFamily="34" charset="77"/>
            </a:endParaRPr>
          </a:p>
          <a:p>
            <a:r>
              <a:rPr lang="en-GB" sz="1000" dirty="0">
                <a:latin typeface="Arial Rounded MT Bold" panose="020F0704030504030204" pitchFamily="34" charset="77"/>
              </a:rPr>
              <a:t>Negative ways: </a:t>
            </a:r>
          </a:p>
          <a:p>
            <a:r>
              <a:rPr lang="en-GB" sz="1000" dirty="0">
                <a:latin typeface="Arial Rounded MT Bold" panose="020F0704030504030204" pitchFamily="34" charset="77"/>
              </a:rPr>
              <a:t>• Deforestation - cutting down trees for a range of reasons </a:t>
            </a:r>
          </a:p>
          <a:p>
            <a:r>
              <a:rPr lang="en-GB" sz="1000" dirty="0">
                <a:latin typeface="Arial Rounded MT Bold" panose="020F0704030504030204" pitchFamily="34" charset="77"/>
              </a:rPr>
              <a:t>• Littering – dropping rubbish or leaving large objects lying in the environment </a:t>
            </a:r>
          </a:p>
          <a:p>
            <a:r>
              <a:rPr lang="en-GB" sz="1000" dirty="0">
                <a:latin typeface="Arial Rounded MT Bold" panose="020F0704030504030204" pitchFamily="34" charset="77"/>
              </a:rPr>
              <a:t>• Pollution – introducing harmful substances into the environment. </a:t>
            </a:r>
          </a:p>
          <a:p>
            <a:r>
              <a:rPr lang="en-GB" sz="1000" dirty="0">
                <a:latin typeface="Arial Rounded MT Bold" panose="020F0704030504030204" pitchFamily="34" charset="77"/>
              </a:rPr>
              <a:t>• Air pollution from cars, e.g., carbon monoxide, and the burning of fossil fuels. </a:t>
            </a:r>
          </a:p>
          <a:p>
            <a:r>
              <a:rPr lang="en-GB" sz="1000" dirty="0">
                <a:latin typeface="Arial Rounded MT Bold" panose="020F0704030504030204" pitchFamily="34" charset="77"/>
              </a:rPr>
              <a:t>• Water pollution through industrial waste and farm fertilisers that can pollute rivers and streams. </a:t>
            </a:r>
          </a:p>
          <a:p>
            <a:r>
              <a:rPr lang="en-GB" sz="1000" dirty="0">
                <a:latin typeface="Arial Rounded MT Bold" panose="020F0704030504030204" pitchFamily="34" charset="77"/>
              </a:rPr>
              <a:t>• Rubbish—Plastic and household waste ends up on the streets, in the sea or in rubbish dumps, destroying habitats and wildlife.</a:t>
            </a:r>
            <a:endParaRPr lang="en-US" sz="1000" dirty="0">
              <a:latin typeface="Arial Rounded MT Bold" panose="020F0704030504030204" pitchFamily="34" charset="77"/>
            </a:endParaRPr>
          </a:p>
          <a:p>
            <a:endParaRPr lang="en-GB" sz="1000" dirty="0">
              <a:latin typeface="Arial Rounded MT Bold" panose="020F0704030504030204" pitchFamily="34" charset="77"/>
            </a:endParaRPr>
          </a:p>
          <a:p>
            <a:r>
              <a:rPr lang="en-GB" sz="1000" dirty="0">
                <a:latin typeface="Arial Rounded MT Bold" panose="020F0704030504030204" pitchFamily="34" charset="77"/>
              </a:rPr>
              <a:t>Positive ways: </a:t>
            </a:r>
          </a:p>
          <a:p>
            <a:r>
              <a:rPr lang="en-GB" sz="1000" dirty="0">
                <a:latin typeface="Arial Rounded MT Bold" panose="020F0704030504030204" pitchFamily="34" charset="77"/>
              </a:rPr>
              <a:t>• Protecting endangered species via conservation projects </a:t>
            </a:r>
          </a:p>
          <a:p>
            <a:r>
              <a:rPr lang="en-GB" sz="1000" dirty="0">
                <a:latin typeface="Arial Rounded MT Bold" panose="020F0704030504030204" pitchFamily="34" charset="77"/>
              </a:rPr>
              <a:t>• Cleaning bodies of water</a:t>
            </a:r>
          </a:p>
          <a:p>
            <a:r>
              <a:rPr lang="en-GB" sz="1000" dirty="0">
                <a:latin typeface="Arial Rounded MT Bold" panose="020F0704030504030204" pitchFamily="34" charset="77"/>
              </a:rPr>
              <a:t>• Recycling</a:t>
            </a:r>
          </a:p>
          <a:p>
            <a:r>
              <a:rPr lang="en-GB" sz="1000" dirty="0">
                <a:latin typeface="Arial Rounded MT Bold" panose="020F0704030504030204" pitchFamily="34" charset="77"/>
              </a:rPr>
              <a:t>• Creating nature reserves</a:t>
            </a:r>
            <a:endParaRPr lang="en-US" sz="1000" dirty="0">
              <a:latin typeface="Arial Rounded MT Bold" panose="020F0704030504030204" pitchFamily="34" charset="77"/>
            </a:endParaRPr>
          </a:p>
        </p:txBody>
      </p:sp>
      <p:sp>
        <p:nvSpPr>
          <p:cNvPr id="13" name="TextBox 12">
            <a:extLst>
              <a:ext uri="{FF2B5EF4-FFF2-40B4-BE49-F238E27FC236}">
                <a16:creationId xmlns:a16="http://schemas.microsoft.com/office/drawing/2014/main" id="{BAE106A7-06B0-00CD-1297-412BCB684F59}"/>
              </a:ext>
            </a:extLst>
          </p:cNvPr>
          <p:cNvSpPr txBox="1"/>
          <p:nvPr/>
        </p:nvSpPr>
        <p:spPr>
          <a:xfrm>
            <a:off x="3300883" y="1202288"/>
            <a:ext cx="2882686" cy="276999"/>
          </a:xfrm>
          <a:prstGeom prst="rect">
            <a:avLst/>
          </a:prstGeom>
          <a:noFill/>
        </p:spPr>
        <p:txBody>
          <a:bodyPr wrap="square">
            <a:spAutoFit/>
          </a:bodyPr>
          <a:lstStyle/>
          <a:p>
            <a:r>
              <a:rPr lang="en-GB" sz="1200" dirty="0">
                <a:solidFill>
                  <a:schemeClr val="bg1"/>
                </a:solidFill>
                <a:latin typeface="Arial Rounded MT Bold" panose="020F0704030504030204" pitchFamily="34" charset="77"/>
              </a:rPr>
              <a:t>How environments change? </a:t>
            </a:r>
            <a:endParaRPr lang="en-US" sz="1200" dirty="0">
              <a:solidFill>
                <a:schemeClr val="bg1"/>
              </a:solidFill>
            </a:endParaRPr>
          </a:p>
        </p:txBody>
      </p:sp>
      <p:sp>
        <p:nvSpPr>
          <p:cNvPr id="15" name="TextBox 14">
            <a:extLst>
              <a:ext uri="{FF2B5EF4-FFF2-40B4-BE49-F238E27FC236}">
                <a16:creationId xmlns:a16="http://schemas.microsoft.com/office/drawing/2014/main" id="{BAF512C0-9DE6-91E6-67B4-4D58B03164BB}"/>
              </a:ext>
            </a:extLst>
          </p:cNvPr>
          <p:cNvSpPr txBox="1"/>
          <p:nvPr/>
        </p:nvSpPr>
        <p:spPr>
          <a:xfrm>
            <a:off x="6441663" y="1043229"/>
            <a:ext cx="2882686" cy="276999"/>
          </a:xfrm>
          <a:prstGeom prst="rect">
            <a:avLst/>
          </a:prstGeom>
          <a:noFill/>
        </p:spPr>
        <p:txBody>
          <a:bodyPr wrap="square">
            <a:spAutoFit/>
          </a:bodyPr>
          <a:lstStyle/>
          <a:p>
            <a:pPr algn="ctr"/>
            <a:r>
              <a:rPr lang="en-GB" sz="1200" dirty="0">
                <a:solidFill>
                  <a:schemeClr val="bg1"/>
                </a:solidFill>
                <a:latin typeface="Arial Rounded MT Bold" panose="020F0704030504030204" pitchFamily="34" charset="77"/>
              </a:rPr>
              <a:t>Why environments change</a:t>
            </a:r>
            <a:endParaRPr lang="en-US" sz="1200" dirty="0">
              <a:solidFill>
                <a:schemeClr val="bg1"/>
              </a:solidFill>
            </a:endParaRPr>
          </a:p>
        </p:txBody>
      </p:sp>
      <p:sp>
        <p:nvSpPr>
          <p:cNvPr id="18" name="TextBox 17">
            <a:extLst>
              <a:ext uri="{FF2B5EF4-FFF2-40B4-BE49-F238E27FC236}">
                <a16:creationId xmlns:a16="http://schemas.microsoft.com/office/drawing/2014/main" id="{B160E800-29A7-A3F5-49B4-9CB6F4C5351B}"/>
              </a:ext>
            </a:extLst>
          </p:cNvPr>
          <p:cNvSpPr txBox="1"/>
          <p:nvPr/>
        </p:nvSpPr>
        <p:spPr>
          <a:xfrm>
            <a:off x="3672748" y="2304220"/>
            <a:ext cx="1459374"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Seasonal change</a:t>
            </a:r>
          </a:p>
        </p:txBody>
      </p:sp>
      <p:pic>
        <p:nvPicPr>
          <p:cNvPr id="20" name="Picture 19" descr="A wooden bridge in the middle of a forest&#10;&#10;Description automatically generated with medium confidence">
            <a:extLst>
              <a:ext uri="{FF2B5EF4-FFF2-40B4-BE49-F238E27FC236}">
                <a16:creationId xmlns:a16="http://schemas.microsoft.com/office/drawing/2014/main" id="{246DDE06-3B43-B00E-082D-95DCB72D5990}"/>
              </a:ext>
            </a:extLst>
          </p:cNvPr>
          <p:cNvPicPr>
            <a:picLocks noChangeAspect="1"/>
          </p:cNvPicPr>
          <p:nvPr/>
        </p:nvPicPr>
        <p:blipFill>
          <a:blip r:embed="rId17"/>
          <a:stretch>
            <a:fillRect/>
          </a:stretch>
        </p:blipFill>
        <p:spPr>
          <a:xfrm>
            <a:off x="2926225" y="2648238"/>
            <a:ext cx="1493045" cy="987069"/>
          </a:xfrm>
          <a:prstGeom prst="rect">
            <a:avLst/>
          </a:prstGeom>
        </p:spPr>
      </p:pic>
      <p:sp>
        <p:nvSpPr>
          <p:cNvPr id="21" name="TextBox 20">
            <a:extLst>
              <a:ext uri="{FF2B5EF4-FFF2-40B4-BE49-F238E27FC236}">
                <a16:creationId xmlns:a16="http://schemas.microsoft.com/office/drawing/2014/main" id="{52C685DA-F7CD-8D0B-3897-5DCD0C8E689A}"/>
              </a:ext>
            </a:extLst>
          </p:cNvPr>
          <p:cNvSpPr txBox="1"/>
          <p:nvPr/>
        </p:nvSpPr>
        <p:spPr>
          <a:xfrm>
            <a:off x="2982301" y="3307248"/>
            <a:ext cx="1380891"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Nature reserves</a:t>
            </a:r>
          </a:p>
        </p:txBody>
      </p:sp>
      <p:sp>
        <p:nvSpPr>
          <p:cNvPr id="23" name="TextBox 22">
            <a:extLst>
              <a:ext uri="{FF2B5EF4-FFF2-40B4-BE49-F238E27FC236}">
                <a16:creationId xmlns:a16="http://schemas.microsoft.com/office/drawing/2014/main" id="{28F8BE37-09BC-F6F5-4008-62300B40C83D}"/>
              </a:ext>
            </a:extLst>
          </p:cNvPr>
          <p:cNvSpPr txBox="1"/>
          <p:nvPr/>
        </p:nvSpPr>
        <p:spPr>
          <a:xfrm>
            <a:off x="2901555" y="5692368"/>
            <a:ext cx="2947737" cy="707886"/>
          </a:xfrm>
          <a:prstGeom prst="rect">
            <a:avLst/>
          </a:prstGeom>
          <a:noFill/>
        </p:spPr>
        <p:txBody>
          <a:bodyPr wrap="square">
            <a:spAutoFit/>
          </a:bodyPr>
          <a:lstStyle/>
          <a:p>
            <a:pPr algn="ctr"/>
            <a:r>
              <a:rPr lang="en-GB" sz="1000" dirty="0">
                <a:latin typeface="Arial Rounded MT Bold" panose="020F0704030504030204" pitchFamily="34" charset="77"/>
              </a:rPr>
              <a:t>The water people use in their homes comes from nature and must be cleaned up to be returned to nature so it can be used again. This is an important part of our water cycle.</a:t>
            </a:r>
            <a:endParaRPr lang="en-US" sz="1000" dirty="0">
              <a:latin typeface="Arial Rounded MT Bold" panose="020F0704030504030204" pitchFamily="34" charset="77"/>
            </a:endParaRPr>
          </a:p>
        </p:txBody>
      </p:sp>
      <p:sp>
        <p:nvSpPr>
          <p:cNvPr id="26" name="TextBox 25">
            <a:extLst>
              <a:ext uri="{FF2B5EF4-FFF2-40B4-BE49-F238E27FC236}">
                <a16:creationId xmlns:a16="http://schemas.microsoft.com/office/drawing/2014/main" id="{20F0537F-6F65-E4FE-A76D-0588FE5AACB3}"/>
              </a:ext>
            </a:extLst>
          </p:cNvPr>
          <p:cNvSpPr txBox="1"/>
          <p:nvPr/>
        </p:nvSpPr>
        <p:spPr>
          <a:xfrm>
            <a:off x="2990123" y="4677659"/>
            <a:ext cx="1325627" cy="461665"/>
          </a:xfrm>
          <a:prstGeom prst="rect">
            <a:avLst/>
          </a:prstGeom>
          <a:solidFill>
            <a:schemeClr val="bg1">
              <a:lumMod val="50000"/>
            </a:schemeClr>
          </a:solidFill>
        </p:spPr>
        <p:txBody>
          <a:bodyPr wrap="square" rtlCol="0">
            <a:spAutoFit/>
          </a:bodyPr>
          <a:lstStyle/>
          <a:p>
            <a:pPr algn="ctr"/>
            <a:r>
              <a:rPr lang="en-US" sz="1200" dirty="0">
                <a:solidFill>
                  <a:schemeClr val="bg1"/>
                </a:solidFill>
                <a:latin typeface="Arial Rounded MT Bold" panose="020F0704030504030204" pitchFamily="34" charset="77"/>
              </a:rPr>
              <a:t>Water treatment Plant</a:t>
            </a:r>
          </a:p>
        </p:txBody>
      </p:sp>
      <p:pic>
        <p:nvPicPr>
          <p:cNvPr id="32" name="Picture 31" descr="Waves crashing on a beach&#10;&#10;Description automatically generated with low confidence">
            <a:extLst>
              <a:ext uri="{FF2B5EF4-FFF2-40B4-BE49-F238E27FC236}">
                <a16:creationId xmlns:a16="http://schemas.microsoft.com/office/drawing/2014/main" id="{BE27CCDE-5CC1-5AA0-33C5-0C92CBC81669}"/>
              </a:ext>
            </a:extLst>
          </p:cNvPr>
          <p:cNvPicPr>
            <a:picLocks noChangeAspect="1"/>
          </p:cNvPicPr>
          <p:nvPr/>
        </p:nvPicPr>
        <p:blipFill>
          <a:blip r:embed="rId18"/>
          <a:stretch>
            <a:fillRect/>
          </a:stretch>
        </p:blipFill>
        <p:spPr>
          <a:xfrm>
            <a:off x="2910449" y="3635883"/>
            <a:ext cx="1508822" cy="1007365"/>
          </a:xfrm>
          <a:prstGeom prst="rect">
            <a:avLst/>
          </a:prstGeom>
        </p:spPr>
      </p:pic>
      <p:sp>
        <p:nvSpPr>
          <p:cNvPr id="34" name="TextBox 33">
            <a:extLst>
              <a:ext uri="{FF2B5EF4-FFF2-40B4-BE49-F238E27FC236}">
                <a16:creationId xmlns:a16="http://schemas.microsoft.com/office/drawing/2014/main" id="{695FA156-8080-CA92-4BA5-F075793B9C42}"/>
              </a:ext>
            </a:extLst>
          </p:cNvPr>
          <p:cNvSpPr txBox="1"/>
          <p:nvPr/>
        </p:nvSpPr>
        <p:spPr>
          <a:xfrm>
            <a:off x="3241764" y="4305135"/>
            <a:ext cx="830227"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Flooding</a:t>
            </a:r>
          </a:p>
        </p:txBody>
      </p:sp>
      <p:pic>
        <p:nvPicPr>
          <p:cNvPr id="36" name="Picture 35" descr="A picture containing sky, mountain, outdoor&#10;&#10;Description automatically generated">
            <a:extLst>
              <a:ext uri="{FF2B5EF4-FFF2-40B4-BE49-F238E27FC236}">
                <a16:creationId xmlns:a16="http://schemas.microsoft.com/office/drawing/2014/main" id="{0B2A0AF8-71A5-221B-219D-C23DC68C3B20}"/>
              </a:ext>
            </a:extLst>
          </p:cNvPr>
          <p:cNvPicPr>
            <a:picLocks noChangeAspect="1"/>
          </p:cNvPicPr>
          <p:nvPr/>
        </p:nvPicPr>
        <p:blipFill rotWithShape="1">
          <a:blip r:embed="rId19"/>
          <a:srcRect l="1446" r="3967"/>
          <a:stretch/>
        </p:blipFill>
        <p:spPr>
          <a:xfrm>
            <a:off x="4419268" y="2650848"/>
            <a:ext cx="1412213" cy="994604"/>
          </a:xfrm>
          <a:prstGeom prst="rect">
            <a:avLst/>
          </a:prstGeom>
        </p:spPr>
      </p:pic>
      <p:pic>
        <p:nvPicPr>
          <p:cNvPr id="42" name="Picture 41" descr="A picture containing outdoor, factory, clouds, distance&#10;&#10;Description automatically generated">
            <a:extLst>
              <a:ext uri="{FF2B5EF4-FFF2-40B4-BE49-F238E27FC236}">
                <a16:creationId xmlns:a16="http://schemas.microsoft.com/office/drawing/2014/main" id="{3FE35B70-9F88-07B0-8F81-DD085E95C64E}"/>
              </a:ext>
            </a:extLst>
          </p:cNvPr>
          <p:cNvPicPr>
            <a:picLocks noChangeAspect="1"/>
          </p:cNvPicPr>
          <p:nvPr/>
        </p:nvPicPr>
        <p:blipFill rotWithShape="1">
          <a:blip r:embed="rId20"/>
          <a:srcRect r="6206"/>
          <a:stretch/>
        </p:blipFill>
        <p:spPr>
          <a:xfrm>
            <a:off x="4417098" y="3639461"/>
            <a:ext cx="1414383" cy="1005315"/>
          </a:xfrm>
          <a:prstGeom prst="rect">
            <a:avLst/>
          </a:prstGeom>
        </p:spPr>
      </p:pic>
      <p:sp>
        <p:nvSpPr>
          <p:cNvPr id="43" name="TextBox 42">
            <a:extLst>
              <a:ext uri="{FF2B5EF4-FFF2-40B4-BE49-F238E27FC236}">
                <a16:creationId xmlns:a16="http://schemas.microsoft.com/office/drawing/2014/main" id="{0A5672B9-26C6-62CF-484E-40C9EC715206}"/>
              </a:ext>
            </a:extLst>
          </p:cNvPr>
          <p:cNvSpPr txBox="1"/>
          <p:nvPr/>
        </p:nvSpPr>
        <p:spPr>
          <a:xfrm>
            <a:off x="4634229" y="3316417"/>
            <a:ext cx="995785"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Landslides</a:t>
            </a:r>
          </a:p>
        </p:txBody>
      </p:sp>
      <p:sp>
        <p:nvSpPr>
          <p:cNvPr id="45" name="TextBox 44">
            <a:extLst>
              <a:ext uri="{FF2B5EF4-FFF2-40B4-BE49-F238E27FC236}">
                <a16:creationId xmlns:a16="http://schemas.microsoft.com/office/drawing/2014/main" id="{112CBCA3-1A2B-6D82-E543-E8498F5FDB59}"/>
              </a:ext>
            </a:extLst>
          </p:cNvPr>
          <p:cNvSpPr txBox="1"/>
          <p:nvPr/>
        </p:nvSpPr>
        <p:spPr>
          <a:xfrm>
            <a:off x="4634229" y="4280939"/>
            <a:ext cx="1066767"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Forest Fires</a:t>
            </a:r>
          </a:p>
        </p:txBody>
      </p:sp>
      <p:pic>
        <p:nvPicPr>
          <p:cNvPr id="49" name="Picture 48" descr="A group of people in a body of water&#10;&#10;Description automatically generated with low confidence">
            <a:extLst>
              <a:ext uri="{FF2B5EF4-FFF2-40B4-BE49-F238E27FC236}">
                <a16:creationId xmlns:a16="http://schemas.microsoft.com/office/drawing/2014/main" id="{0CB33B8E-8C64-0A82-58DE-237F4BC3A611}"/>
              </a:ext>
            </a:extLst>
          </p:cNvPr>
          <p:cNvPicPr>
            <a:picLocks noChangeAspect="1"/>
          </p:cNvPicPr>
          <p:nvPr/>
        </p:nvPicPr>
        <p:blipFill rotWithShape="1">
          <a:blip r:embed="rId21"/>
          <a:srcRect r="11358"/>
          <a:stretch/>
        </p:blipFill>
        <p:spPr>
          <a:xfrm>
            <a:off x="4415250" y="4641477"/>
            <a:ext cx="1414384" cy="1063742"/>
          </a:xfrm>
          <a:prstGeom prst="rect">
            <a:avLst/>
          </a:prstGeom>
        </p:spPr>
      </p:pic>
      <p:sp>
        <p:nvSpPr>
          <p:cNvPr id="50" name="TextBox 49">
            <a:extLst>
              <a:ext uri="{FF2B5EF4-FFF2-40B4-BE49-F238E27FC236}">
                <a16:creationId xmlns:a16="http://schemas.microsoft.com/office/drawing/2014/main" id="{7F5CE17B-789E-E30F-01FF-2B7006E7AB82}"/>
              </a:ext>
            </a:extLst>
          </p:cNvPr>
          <p:cNvSpPr txBox="1"/>
          <p:nvPr/>
        </p:nvSpPr>
        <p:spPr>
          <a:xfrm>
            <a:off x="4741485" y="5364136"/>
            <a:ext cx="835485" cy="276999"/>
          </a:xfrm>
          <a:prstGeom prst="rect">
            <a:avLst/>
          </a:prstGeom>
          <a:solidFill>
            <a:schemeClr val="bg1">
              <a:lumMod val="50000"/>
            </a:schemeClr>
          </a:solidFill>
        </p:spPr>
        <p:txBody>
          <a:bodyPr wrap="none" rtlCol="0">
            <a:spAutoFit/>
          </a:bodyPr>
          <a:lstStyle/>
          <a:p>
            <a:r>
              <a:rPr lang="en-US" sz="1200" dirty="0">
                <a:solidFill>
                  <a:schemeClr val="bg1"/>
                </a:solidFill>
                <a:latin typeface="Arial Rounded MT Bold" panose="020F0704030504030204" pitchFamily="34" charset="77"/>
              </a:rPr>
              <a:t>Oil Spills</a:t>
            </a:r>
          </a:p>
        </p:txBody>
      </p:sp>
    </p:spTree>
    <p:extLst>
      <p:ext uri="{BB962C8B-B14F-4D97-AF65-F5344CB8AC3E}">
        <p14:creationId xmlns:p14="http://schemas.microsoft.com/office/powerpoint/2010/main" val="122940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712109D1-E34B-0B4F-01F3-FFC57CEAA772}"/>
              </a:ext>
            </a:extLst>
          </p:cNvPr>
          <p:cNvSpPr/>
          <p:nvPr/>
        </p:nvSpPr>
        <p:spPr>
          <a:xfrm>
            <a:off x="2574" y="6541961"/>
            <a:ext cx="9910205" cy="328446"/>
          </a:xfrm>
          <a:prstGeom prst="rect">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E206F1-C7D8-04FD-1B57-08AA67D7DE18}"/>
              </a:ext>
            </a:extLst>
          </p:cNvPr>
          <p:cNvSpPr txBox="1"/>
          <p:nvPr/>
        </p:nvSpPr>
        <p:spPr>
          <a:xfrm>
            <a:off x="6945735" y="6591677"/>
            <a:ext cx="2942598" cy="215444"/>
          </a:xfrm>
          <a:prstGeom prst="rect">
            <a:avLst/>
          </a:prstGeom>
          <a:noFill/>
        </p:spPr>
        <p:txBody>
          <a:bodyPr wrap="square" rtlCol="0">
            <a:spAutoFit/>
          </a:bodyPr>
          <a:lstStyle/>
          <a:p>
            <a:pPr algn="r"/>
            <a:r>
              <a:rPr lang="en-US" sz="800" dirty="0">
                <a:solidFill>
                  <a:schemeClr val="bg1"/>
                </a:solidFill>
                <a:latin typeface="Arial Rounded MT Bold" panose="020F0704030504030204" pitchFamily="34" charset="77"/>
              </a:rPr>
              <a:t>Developing Experts Copyright 2022 All Rights Reserved</a:t>
            </a:r>
          </a:p>
        </p:txBody>
      </p:sp>
      <p:sp>
        <p:nvSpPr>
          <p:cNvPr id="39" name="TextBox 38">
            <a:extLst>
              <a:ext uri="{FF2B5EF4-FFF2-40B4-BE49-F238E27FC236}">
                <a16:creationId xmlns:a16="http://schemas.microsoft.com/office/drawing/2014/main" id="{6EDDB630-4472-6BAD-219F-9430E766FAA4}"/>
              </a:ext>
            </a:extLst>
          </p:cNvPr>
          <p:cNvSpPr txBox="1"/>
          <p:nvPr/>
        </p:nvSpPr>
        <p:spPr>
          <a:xfrm>
            <a:off x="4989879" y="179209"/>
            <a:ext cx="3262915" cy="646331"/>
          </a:xfrm>
          <a:prstGeom prst="rect">
            <a:avLst/>
          </a:prstGeom>
          <a:noFill/>
        </p:spPr>
        <p:txBody>
          <a:bodyPr wrap="square" rtlCol="0">
            <a:spAutoFit/>
          </a:bodyPr>
          <a:lstStyle/>
          <a:p>
            <a:r>
              <a:rPr lang="en-GB" sz="1200" dirty="0">
                <a:solidFill>
                  <a:schemeClr val="bg1"/>
                </a:solidFill>
                <a:latin typeface="Arial Rounded MT Bold" panose="020F0704030504030204" pitchFamily="34" charset="77"/>
              </a:rPr>
              <a:t>Careers connected to the human body: </a:t>
            </a:r>
          </a:p>
          <a:p>
            <a:r>
              <a:rPr lang="en-GB" sz="1200" b="1" dirty="0">
                <a:solidFill>
                  <a:schemeClr val="bg1"/>
                </a:solidFill>
              </a:rPr>
              <a:t>doctor, nurse, massage therapist, personal trainer, theatre technician  </a:t>
            </a:r>
            <a:endParaRPr lang="en-GB" sz="1200" b="1" dirty="0">
              <a:solidFill>
                <a:schemeClr val="bg1"/>
              </a:solidFill>
              <a:latin typeface="Arial Rounded MT Bold" panose="020F0704030504030204" pitchFamily="34" charset="77"/>
            </a:endParaRPr>
          </a:p>
        </p:txBody>
      </p:sp>
      <p:pic>
        <p:nvPicPr>
          <p:cNvPr id="4" name="Picture 3" descr="A picture containing person, indoor, underpants&#10;&#10;Description automatically generated">
            <a:extLst>
              <a:ext uri="{FF2B5EF4-FFF2-40B4-BE49-F238E27FC236}">
                <a16:creationId xmlns:a16="http://schemas.microsoft.com/office/drawing/2014/main" id="{F64F1133-4241-E4FB-A6FC-D23090E9E1C6}"/>
              </a:ext>
            </a:extLst>
          </p:cNvPr>
          <p:cNvPicPr>
            <a:picLocks noChangeAspect="1"/>
          </p:cNvPicPr>
          <p:nvPr/>
        </p:nvPicPr>
        <p:blipFill>
          <a:blip r:embed="rId2"/>
          <a:stretch>
            <a:fillRect/>
          </a:stretch>
        </p:blipFill>
        <p:spPr>
          <a:xfrm>
            <a:off x="8359253" y="150579"/>
            <a:ext cx="1398042" cy="753631"/>
          </a:xfrm>
          <a:prstGeom prst="rect">
            <a:avLst/>
          </a:prstGeom>
        </p:spPr>
      </p:pic>
      <p:sp>
        <p:nvSpPr>
          <p:cNvPr id="14" name="Rectangle 13">
            <a:extLst>
              <a:ext uri="{FF2B5EF4-FFF2-40B4-BE49-F238E27FC236}">
                <a16:creationId xmlns:a16="http://schemas.microsoft.com/office/drawing/2014/main" id="{3C4B45C1-DDCE-0E36-1C23-0EC5F3DF2AFC}"/>
              </a:ext>
            </a:extLst>
          </p:cNvPr>
          <p:cNvSpPr/>
          <p:nvPr/>
        </p:nvSpPr>
        <p:spPr>
          <a:xfrm>
            <a:off x="-4205" y="0"/>
            <a:ext cx="9910205" cy="1041722"/>
          </a:xfrm>
          <a:prstGeom prst="rect">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a:extLst>
              <a:ext uri="{FF2B5EF4-FFF2-40B4-BE49-F238E27FC236}">
                <a16:creationId xmlns:a16="http://schemas.microsoft.com/office/drawing/2014/main" id="{15319946-8C17-16B2-29C1-80F91DE13D58}"/>
              </a:ext>
            </a:extLst>
          </p:cNvPr>
          <p:cNvSpPr/>
          <p:nvPr/>
        </p:nvSpPr>
        <p:spPr>
          <a:xfrm>
            <a:off x="972629" y="157126"/>
            <a:ext cx="8769800" cy="734588"/>
          </a:xfrm>
          <a:prstGeom prst="roundRect">
            <a:avLst>
              <a:gd name="adj" fmla="val 11185"/>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80733167-F8C5-D3C8-8F04-346BA00A9A4C}"/>
              </a:ext>
            </a:extLst>
          </p:cNvPr>
          <p:cNvSpPr txBox="1"/>
          <p:nvPr/>
        </p:nvSpPr>
        <p:spPr>
          <a:xfrm>
            <a:off x="1033946" y="182420"/>
            <a:ext cx="3849474" cy="646331"/>
          </a:xfrm>
          <a:prstGeom prst="rect">
            <a:avLst/>
          </a:prstGeom>
          <a:noFill/>
        </p:spPr>
        <p:txBody>
          <a:bodyPr wrap="square" rtlCol="0">
            <a:spAutoFit/>
          </a:bodyPr>
          <a:lstStyle/>
          <a:p>
            <a:r>
              <a:rPr lang="en-US" sz="1200" dirty="0">
                <a:solidFill>
                  <a:schemeClr val="bg1"/>
                </a:solidFill>
                <a:latin typeface="Arial Rounded MT Bold" panose="020F0704030504030204" pitchFamily="34" charset="77"/>
              </a:rPr>
              <a:t>Knowledge Organiser: </a:t>
            </a:r>
            <a:r>
              <a:rPr lang="en-GB" sz="1200" dirty="0">
                <a:solidFill>
                  <a:schemeClr val="bg1"/>
                </a:solidFill>
                <a:latin typeface="Arial Rounded MT Bold" panose="020F0704030504030204" pitchFamily="34" charset="77"/>
              </a:rPr>
              <a:t>Living things and their habitat - Conservation</a:t>
            </a:r>
          </a:p>
          <a:p>
            <a:endParaRPr lang="en-US" sz="1200" dirty="0">
              <a:solidFill>
                <a:schemeClr val="bg1"/>
              </a:solidFill>
              <a:latin typeface="Arial Rounded MT Bold" panose="020F0704030504030204" pitchFamily="34" charset="77"/>
            </a:endParaRPr>
          </a:p>
        </p:txBody>
      </p:sp>
      <p:pic>
        <p:nvPicPr>
          <p:cNvPr id="40" name="Picture 39" descr="A picture containing text, tableware, plate, dishware&#10;&#10;Description automatically generated">
            <a:extLst>
              <a:ext uri="{FF2B5EF4-FFF2-40B4-BE49-F238E27FC236}">
                <a16:creationId xmlns:a16="http://schemas.microsoft.com/office/drawing/2014/main" id="{E7136095-C5BC-C735-303D-AB1EBA2D5313}"/>
              </a:ext>
            </a:extLst>
          </p:cNvPr>
          <p:cNvPicPr>
            <a:picLocks noChangeAspect="1"/>
          </p:cNvPicPr>
          <p:nvPr/>
        </p:nvPicPr>
        <p:blipFill>
          <a:blip r:embed="rId3"/>
          <a:stretch>
            <a:fillRect/>
          </a:stretch>
        </p:blipFill>
        <p:spPr>
          <a:xfrm>
            <a:off x="81726" y="73195"/>
            <a:ext cx="815839" cy="858358"/>
          </a:xfrm>
          <a:prstGeom prst="rect">
            <a:avLst/>
          </a:prstGeom>
        </p:spPr>
      </p:pic>
      <p:sp>
        <p:nvSpPr>
          <p:cNvPr id="44" name="Oval 43">
            <a:extLst>
              <a:ext uri="{FF2B5EF4-FFF2-40B4-BE49-F238E27FC236}">
                <a16:creationId xmlns:a16="http://schemas.microsoft.com/office/drawing/2014/main" id="{E026293A-25D8-FAC6-8DFD-325C50EFA49F}"/>
              </a:ext>
            </a:extLst>
          </p:cNvPr>
          <p:cNvSpPr/>
          <p:nvPr/>
        </p:nvSpPr>
        <p:spPr>
          <a:xfrm>
            <a:off x="475003" y="878999"/>
            <a:ext cx="394092" cy="3703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EBFF0A0-1906-AE26-37EA-2212986D53D8}"/>
              </a:ext>
            </a:extLst>
          </p:cNvPr>
          <p:cNvSpPr/>
          <p:nvPr/>
        </p:nvSpPr>
        <p:spPr>
          <a:xfrm>
            <a:off x="499812" y="898438"/>
            <a:ext cx="344937" cy="331440"/>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2864D9E-ABC7-6B84-3F81-043A578E2EC8}"/>
              </a:ext>
            </a:extLst>
          </p:cNvPr>
          <p:cNvSpPr/>
          <p:nvPr/>
        </p:nvSpPr>
        <p:spPr>
          <a:xfrm>
            <a:off x="952183" y="691242"/>
            <a:ext cx="669483" cy="6741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D2CAFA7E-3449-FDCE-3E15-2E715A61C6EB}"/>
              </a:ext>
            </a:extLst>
          </p:cNvPr>
          <p:cNvSpPr/>
          <p:nvPr/>
        </p:nvSpPr>
        <p:spPr>
          <a:xfrm>
            <a:off x="983670" y="714902"/>
            <a:ext cx="608200" cy="59165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1FDC8456-544A-372C-B7BC-E115D737829C}"/>
              </a:ext>
            </a:extLst>
          </p:cNvPr>
          <p:cNvSpPr/>
          <p:nvPr/>
        </p:nvSpPr>
        <p:spPr>
          <a:xfrm>
            <a:off x="1703503" y="615008"/>
            <a:ext cx="544776" cy="5369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2EF9E9D-A566-CE0F-64F4-F236EBE659A2}"/>
              </a:ext>
            </a:extLst>
          </p:cNvPr>
          <p:cNvSpPr/>
          <p:nvPr/>
        </p:nvSpPr>
        <p:spPr>
          <a:xfrm>
            <a:off x="1725919" y="635429"/>
            <a:ext cx="501550" cy="482139"/>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F7DC1EC9-0EF5-2274-1994-CF636E7586CD}"/>
              </a:ext>
            </a:extLst>
          </p:cNvPr>
          <p:cNvSpPr/>
          <p:nvPr/>
        </p:nvSpPr>
        <p:spPr>
          <a:xfrm>
            <a:off x="2312304" y="745813"/>
            <a:ext cx="533822" cy="5246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4B917186-8DBD-AF5C-503C-5CAD8714A64B}"/>
              </a:ext>
            </a:extLst>
          </p:cNvPr>
          <p:cNvSpPr/>
          <p:nvPr/>
        </p:nvSpPr>
        <p:spPr>
          <a:xfrm>
            <a:off x="2338502" y="768630"/>
            <a:ext cx="483323" cy="47334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480D0886-C27C-0B1B-E8E8-1EAB16F6C5E7}"/>
              </a:ext>
            </a:extLst>
          </p:cNvPr>
          <p:cNvSpPr/>
          <p:nvPr/>
        </p:nvSpPr>
        <p:spPr>
          <a:xfrm>
            <a:off x="2901363" y="592912"/>
            <a:ext cx="544776" cy="5246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ABB1F71A-90B2-BE96-8FA5-CFE1FA969AE6}"/>
              </a:ext>
            </a:extLst>
          </p:cNvPr>
          <p:cNvSpPr/>
          <p:nvPr/>
        </p:nvSpPr>
        <p:spPr>
          <a:xfrm>
            <a:off x="2931537" y="617252"/>
            <a:ext cx="486001" cy="483750"/>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C4ECB208-0911-AC71-F813-9DF7DC7928C4}"/>
              </a:ext>
            </a:extLst>
          </p:cNvPr>
          <p:cNvSpPr/>
          <p:nvPr/>
        </p:nvSpPr>
        <p:spPr>
          <a:xfrm>
            <a:off x="3511545" y="763207"/>
            <a:ext cx="486961" cy="448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31593E9-3CCC-C095-A9F5-388D0EF0527D}"/>
              </a:ext>
            </a:extLst>
          </p:cNvPr>
          <p:cNvSpPr/>
          <p:nvPr/>
        </p:nvSpPr>
        <p:spPr>
          <a:xfrm>
            <a:off x="3535807" y="782689"/>
            <a:ext cx="439018" cy="411325"/>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9DFBD374-6885-5A9B-6919-7724295C204A}"/>
              </a:ext>
            </a:extLst>
          </p:cNvPr>
          <p:cNvSpPr/>
          <p:nvPr/>
        </p:nvSpPr>
        <p:spPr>
          <a:xfrm>
            <a:off x="4067651" y="784575"/>
            <a:ext cx="356391" cy="3291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5F8C9AED-2791-FE6C-D496-6F99B0C56F01}"/>
              </a:ext>
            </a:extLst>
          </p:cNvPr>
          <p:cNvSpPr/>
          <p:nvPr/>
        </p:nvSpPr>
        <p:spPr>
          <a:xfrm>
            <a:off x="4087540" y="803081"/>
            <a:ext cx="314895" cy="289836"/>
          </a:xfrm>
          <a:prstGeom prst="ellipse">
            <a:avLst/>
          </a:prstGeom>
          <a:solidFill>
            <a:srgbClr val="38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descr="Icon&#10;&#10;Description automatically generated">
            <a:extLst>
              <a:ext uri="{FF2B5EF4-FFF2-40B4-BE49-F238E27FC236}">
                <a16:creationId xmlns:a16="http://schemas.microsoft.com/office/drawing/2014/main" id="{48FE5C12-EC85-5D58-864D-6AD1CA051B11}"/>
              </a:ext>
            </a:extLst>
          </p:cNvPr>
          <p:cNvPicPr>
            <a:picLocks noChangeAspect="1"/>
          </p:cNvPicPr>
          <p:nvPr/>
        </p:nvPicPr>
        <p:blipFill>
          <a:blip r:embed="rId4"/>
          <a:stretch>
            <a:fillRect/>
          </a:stretch>
        </p:blipFill>
        <p:spPr>
          <a:xfrm>
            <a:off x="448274" y="851827"/>
            <a:ext cx="422072" cy="395999"/>
          </a:xfrm>
          <a:prstGeom prst="rect">
            <a:avLst/>
          </a:prstGeom>
        </p:spPr>
      </p:pic>
      <p:pic>
        <p:nvPicPr>
          <p:cNvPr id="123" name="Picture 122" descr="Icon&#10;&#10;Description automatically generated">
            <a:extLst>
              <a:ext uri="{FF2B5EF4-FFF2-40B4-BE49-F238E27FC236}">
                <a16:creationId xmlns:a16="http://schemas.microsoft.com/office/drawing/2014/main" id="{D80E918F-CD87-CEB7-4952-E8BB0E1F06A4}"/>
              </a:ext>
            </a:extLst>
          </p:cNvPr>
          <p:cNvPicPr>
            <a:picLocks noChangeAspect="1"/>
          </p:cNvPicPr>
          <p:nvPr/>
        </p:nvPicPr>
        <p:blipFill>
          <a:blip r:embed="rId5"/>
          <a:stretch>
            <a:fillRect/>
          </a:stretch>
        </p:blipFill>
        <p:spPr>
          <a:xfrm>
            <a:off x="1019181" y="776582"/>
            <a:ext cx="537111" cy="377947"/>
          </a:xfrm>
          <a:prstGeom prst="rect">
            <a:avLst/>
          </a:prstGeom>
        </p:spPr>
      </p:pic>
      <p:pic>
        <p:nvPicPr>
          <p:cNvPr id="124" name="Picture 123" descr="Icon&#10;&#10;Description automatically generated">
            <a:extLst>
              <a:ext uri="{FF2B5EF4-FFF2-40B4-BE49-F238E27FC236}">
                <a16:creationId xmlns:a16="http://schemas.microsoft.com/office/drawing/2014/main" id="{1A039A77-1A8B-D4FE-BE06-06B27D0D8BC9}"/>
              </a:ext>
            </a:extLst>
          </p:cNvPr>
          <p:cNvPicPr>
            <a:picLocks noChangeAspect="1"/>
          </p:cNvPicPr>
          <p:nvPr/>
        </p:nvPicPr>
        <p:blipFill>
          <a:blip r:embed="rId6"/>
          <a:stretch>
            <a:fillRect/>
          </a:stretch>
        </p:blipFill>
        <p:spPr>
          <a:xfrm>
            <a:off x="1761920" y="661822"/>
            <a:ext cx="391342" cy="429352"/>
          </a:xfrm>
          <a:prstGeom prst="rect">
            <a:avLst/>
          </a:prstGeom>
        </p:spPr>
      </p:pic>
      <p:pic>
        <p:nvPicPr>
          <p:cNvPr id="125" name="Picture 124" descr="Icon&#10;&#10;Description automatically generated">
            <a:extLst>
              <a:ext uri="{FF2B5EF4-FFF2-40B4-BE49-F238E27FC236}">
                <a16:creationId xmlns:a16="http://schemas.microsoft.com/office/drawing/2014/main" id="{8018AC53-EFE3-7AB7-9016-8C4A8CA2BE02}"/>
              </a:ext>
            </a:extLst>
          </p:cNvPr>
          <p:cNvPicPr>
            <a:picLocks noChangeAspect="1"/>
          </p:cNvPicPr>
          <p:nvPr/>
        </p:nvPicPr>
        <p:blipFill>
          <a:blip r:embed="rId7"/>
          <a:stretch>
            <a:fillRect/>
          </a:stretch>
        </p:blipFill>
        <p:spPr>
          <a:xfrm>
            <a:off x="2996943" y="643381"/>
            <a:ext cx="353616" cy="414453"/>
          </a:xfrm>
          <a:prstGeom prst="rect">
            <a:avLst/>
          </a:prstGeom>
        </p:spPr>
      </p:pic>
      <p:pic>
        <p:nvPicPr>
          <p:cNvPr id="126" name="Picture 125" descr="Icon&#10;&#10;Description automatically generated">
            <a:extLst>
              <a:ext uri="{FF2B5EF4-FFF2-40B4-BE49-F238E27FC236}">
                <a16:creationId xmlns:a16="http://schemas.microsoft.com/office/drawing/2014/main" id="{A7BF04D2-74B5-6201-1B51-771164402ED9}"/>
              </a:ext>
            </a:extLst>
          </p:cNvPr>
          <p:cNvPicPr>
            <a:picLocks noChangeAspect="1"/>
          </p:cNvPicPr>
          <p:nvPr/>
        </p:nvPicPr>
        <p:blipFill>
          <a:blip r:embed="rId8"/>
          <a:stretch>
            <a:fillRect/>
          </a:stretch>
        </p:blipFill>
        <p:spPr>
          <a:xfrm>
            <a:off x="3573306" y="857479"/>
            <a:ext cx="373687" cy="254678"/>
          </a:xfrm>
          <a:prstGeom prst="rect">
            <a:avLst/>
          </a:prstGeom>
        </p:spPr>
      </p:pic>
      <p:pic>
        <p:nvPicPr>
          <p:cNvPr id="127" name="Picture 126" descr="Icon&#10;&#10;Description automatically generated">
            <a:extLst>
              <a:ext uri="{FF2B5EF4-FFF2-40B4-BE49-F238E27FC236}">
                <a16:creationId xmlns:a16="http://schemas.microsoft.com/office/drawing/2014/main" id="{4DD1EDA5-D707-CEDB-3091-8CE0666095B5}"/>
              </a:ext>
            </a:extLst>
          </p:cNvPr>
          <p:cNvPicPr>
            <a:picLocks noChangeAspect="1"/>
          </p:cNvPicPr>
          <p:nvPr/>
        </p:nvPicPr>
        <p:blipFill>
          <a:blip r:embed="rId9"/>
          <a:stretch>
            <a:fillRect/>
          </a:stretch>
        </p:blipFill>
        <p:spPr>
          <a:xfrm>
            <a:off x="4019007" y="693785"/>
            <a:ext cx="486961" cy="462643"/>
          </a:xfrm>
          <a:prstGeom prst="rect">
            <a:avLst/>
          </a:prstGeom>
        </p:spPr>
      </p:pic>
      <p:pic>
        <p:nvPicPr>
          <p:cNvPr id="128" name="Picture 127" descr="Icon&#10;&#10;Description automatically generated">
            <a:extLst>
              <a:ext uri="{FF2B5EF4-FFF2-40B4-BE49-F238E27FC236}">
                <a16:creationId xmlns:a16="http://schemas.microsoft.com/office/drawing/2014/main" id="{1686581A-B989-7878-4707-63BAB023E986}"/>
              </a:ext>
            </a:extLst>
          </p:cNvPr>
          <p:cNvPicPr>
            <a:picLocks noChangeAspect="1"/>
          </p:cNvPicPr>
          <p:nvPr/>
        </p:nvPicPr>
        <p:blipFill>
          <a:blip r:embed="rId10"/>
          <a:stretch>
            <a:fillRect/>
          </a:stretch>
        </p:blipFill>
        <p:spPr>
          <a:xfrm>
            <a:off x="2251453" y="707360"/>
            <a:ext cx="647405" cy="604879"/>
          </a:xfrm>
          <a:prstGeom prst="rect">
            <a:avLst/>
          </a:prstGeom>
        </p:spPr>
      </p:pic>
      <p:cxnSp>
        <p:nvCxnSpPr>
          <p:cNvPr id="25" name="Straight Connector 24">
            <a:extLst>
              <a:ext uri="{FF2B5EF4-FFF2-40B4-BE49-F238E27FC236}">
                <a16:creationId xmlns:a16="http://schemas.microsoft.com/office/drawing/2014/main" id="{923564D1-45BC-8A58-5476-54707734F9C9}"/>
              </a:ext>
            </a:extLst>
          </p:cNvPr>
          <p:cNvCxnSpPr>
            <a:cxnSpLocks/>
          </p:cNvCxnSpPr>
          <p:nvPr/>
        </p:nvCxnSpPr>
        <p:spPr>
          <a:xfrm flipH="1">
            <a:off x="3227198" y="1931998"/>
            <a:ext cx="3309" cy="1177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F94EE66-DFBC-F0A5-7A90-9FE5D96B20CF}"/>
              </a:ext>
            </a:extLst>
          </p:cNvPr>
          <p:cNvSpPr txBox="1"/>
          <p:nvPr/>
        </p:nvSpPr>
        <p:spPr>
          <a:xfrm>
            <a:off x="4984962" y="184129"/>
            <a:ext cx="3262915" cy="461665"/>
          </a:xfrm>
          <a:prstGeom prst="rect">
            <a:avLst/>
          </a:prstGeom>
          <a:noFill/>
        </p:spPr>
        <p:txBody>
          <a:bodyPr wrap="square" rtlCol="0">
            <a:spAutoFit/>
          </a:bodyPr>
          <a:lstStyle/>
          <a:p>
            <a:r>
              <a:rPr lang="en-GB" sz="1200" dirty="0">
                <a:solidFill>
                  <a:schemeClr val="bg1"/>
                </a:solidFill>
                <a:latin typeface="Arial Rounded MT Bold" panose="020F0704030504030204" pitchFamily="34" charset="77"/>
              </a:rPr>
              <a:t>Before and After Test</a:t>
            </a:r>
            <a:endParaRPr lang="en-GB" sz="1200" b="1" dirty="0">
              <a:solidFill>
                <a:schemeClr val="bg1"/>
              </a:solidFill>
              <a:latin typeface="Arial Rounded MT Bold" panose="020F0704030504030204" pitchFamily="34" charset="77"/>
            </a:endParaRPr>
          </a:p>
          <a:p>
            <a:endParaRPr lang="en-US" sz="1200" dirty="0">
              <a:solidFill>
                <a:schemeClr val="bg1"/>
              </a:solidFill>
              <a:latin typeface="Arial Rounded MT Bold" panose="020F0704030504030204" pitchFamily="34" charset="77"/>
            </a:endParaRPr>
          </a:p>
        </p:txBody>
      </p:sp>
      <p:pic>
        <p:nvPicPr>
          <p:cNvPr id="7" name="Picture 6" descr="A picture containing bear, grass, outdoor, mammal&#10;&#10;Description automatically generated">
            <a:extLst>
              <a:ext uri="{FF2B5EF4-FFF2-40B4-BE49-F238E27FC236}">
                <a16:creationId xmlns:a16="http://schemas.microsoft.com/office/drawing/2014/main" id="{680A858B-5570-A0AB-52C7-3394FB7FBF7E}"/>
              </a:ext>
            </a:extLst>
          </p:cNvPr>
          <p:cNvPicPr>
            <a:picLocks noChangeAspect="1"/>
          </p:cNvPicPr>
          <p:nvPr/>
        </p:nvPicPr>
        <p:blipFill>
          <a:blip r:embed="rId11"/>
          <a:stretch>
            <a:fillRect/>
          </a:stretch>
        </p:blipFill>
        <p:spPr>
          <a:xfrm>
            <a:off x="8349419" y="135352"/>
            <a:ext cx="1448088" cy="777992"/>
          </a:xfrm>
          <a:prstGeom prst="rect">
            <a:avLst/>
          </a:prstGeom>
        </p:spPr>
      </p:pic>
      <p:sp>
        <p:nvSpPr>
          <p:cNvPr id="3" name="Rounded Rectangle 2">
            <a:extLst>
              <a:ext uri="{FF2B5EF4-FFF2-40B4-BE49-F238E27FC236}">
                <a16:creationId xmlns:a16="http://schemas.microsoft.com/office/drawing/2014/main" id="{D4CBF22B-D44D-7B3A-5867-C04BC819C67C}"/>
              </a:ext>
            </a:extLst>
          </p:cNvPr>
          <p:cNvSpPr/>
          <p:nvPr/>
        </p:nvSpPr>
        <p:spPr>
          <a:xfrm>
            <a:off x="6909438" y="1194015"/>
            <a:ext cx="2866973" cy="5210434"/>
          </a:xfrm>
          <a:prstGeom prst="roundRect">
            <a:avLst>
              <a:gd name="adj" fmla="val 1904"/>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B51DD20-D5D8-0D0D-B798-211A80A6A02B}"/>
              </a:ext>
            </a:extLst>
          </p:cNvPr>
          <p:cNvSpPr/>
          <p:nvPr/>
        </p:nvSpPr>
        <p:spPr>
          <a:xfrm>
            <a:off x="167038" y="1362465"/>
            <a:ext cx="3280257" cy="1705858"/>
          </a:xfrm>
          <a:prstGeom prst="roundRect">
            <a:avLst>
              <a:gd name="adj" fmla="val 2481"/>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C699E64-C030-D6CB-0828-C0FD10D56D80}"/>
              </a:ext>
            </a:extLst>
          </p:cNvPr>
          <p:cNvSpPr txBox="1"/>
          <p:nvPr/>
        </p:nvSpPr>
        <p:spPr>
          <a:xfrm>
            <a:off x="181666" y="1356777"/>
            <a:ext cx="2107479" cy="430887"/>
          </a:xfrm>
          <a:prstGeom prst="rect">
            <a:avLst/>
          </a:prstGeom>
          <a:noFill/>
        </p:spPr>
        <p:txBody>
          <a:bodyPr wrap="square">
            <a:spAutoFit/>
          </a:bodyPr>
          <a:lstStyle/>
          <a:p>
            <a:r>
              <a:rPr lang="en-GB" sz="1100" dirty="0">
                <a:latin typeface="Arial Rounded MT Bold" panose="020F0704030504030204" pitchFamily="34" charset="77"/>
              </a:rPr>
              <a:t>Which is these is a natural disaster?</a:t>
            </a:r>
            <a:endParaRPr lang="en-US" sz="1100" dirty="0">
              <a:latin typeface="Arial Rounded MT Bold" panose="020F0704030504030204" pitchFamily="34" charset="77"/>
            </a:endParaRPr>
          </a:p>
        </p:txBody>
      </p:sp>
      <p:cxnSp>
        <p:nvCxnSpPr>
          <p:cNvPr id="9" name="Straight Connector 8">
            <a:extLst>
              <a:ext uri="{FF2B5EF4-FFF2-40B4-BE49-F238E27FC236}">
                <a16:creationId xmlns:a16="http://schemas.microsoft.com/office/drawing/2014/main" id="{D8675162-119F-DEBE-F157-12AC58A6B714}"/>
              </a:ext>
            </a:extLst>
          </p:cNvPr>
          <p:cNvCxnSpPr>
            <a:cxnSpLocks/>
          </p:cNvCxnSpPr>
          <p:nvPr/>
        </p:nvCxnSpPr>
        <p:spPr>
          <a:xfrm>
            <a:off x="149863" y="1779385"/>
            <a:ext cx="3297432" cy="10216"/>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CABC4C6-C3F4-34DE-3391-52D68D493F84}"/>
              </a:ext>
            </a:extLst>
          </p:cNvPr>
          <p:cNvCxnSpPr>
            <a:cxnSpLocks/>
          </p:cNvCxnSpPr>
          <p:nvPr/>
        </p:nvCxnSpPr>
        <p:spPr>
          <a:xfrm>
            <a:off x="156405" y="2093149"/>
            <a:ext cx="3290890"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E9F0784-2C62-39C9-68C6-36912B99344F}"/>
              </a:ext>
            </a:extLst>
          </p:cNvPr>
          <p:cNvCxnSpPr>
            <a:cxnSpLocks/>
          </p:cNvCxnSpPr>
          <p:nvPr/>
        </p:nvCxnSpPr>
        <p:spPr>
          <a:xfrm>
            <a:off x="173496" y="2354718"/>
            <a:ext cx="3273799"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3E7EE6A-9D1B-22DE-CC4B-F81BE72E5AA3}"/>
              </a:ext>
            </a:extLst>
          </p:cNvPr>
          <p:cNvCxnSpPr>
            <a:cxnSpLocks/>
          </p:cNvCxnSpPr>
          <p:nvPr/>
        </p:nvCxnSpPr>
        <p:spPr>
          <a:xfrm>
            <a:off x="156404" y="2741038"/>
            <a:ext cx="3290891"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C983C9B-87C9-5424-FCFE-2627D467074C}"/>
              </a:ext>
            </a:extLst>
          </p:cNvPr>
          <p:cNvCxnSpPr>
            <a:cxnSpLocks/>
          </p:cNvCxnSpPr>
          <p:nvPr/>
        </p:nvCxnSpPr>
        <p:spPr>
          <a:xfrm flipV="1">
            <a:off x="2310481" y="1362465"/>
            <a:ext cx="0" cy="1683341"/>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2DDD4F8-F067-1739-6AF7-C5AE6ED5DFE1}"/>
              </a:ext>
            </a:extLst>
          </p:cNvPr>
          <p:cNvCxnSpPr>
            <a:cxnSpLocks/>
          </p:cNvCxnSpPr>
          <p:nvPr/>
        </p:nvCxnSpPr>
        <p:spPr>
          <a:xfrm flipV="1">
            <a:off x="2921306" y="1362465"/>
            <a:ext cx="0" cy="1683341"/>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C9D02D1-0716-CB7C-E2FC-2F2D39E51273}"/>
              </a:ext>
            </a:extLst>
          </p:cNvPr>
          <p:cNvSpPr txBox="1"/>
          <p:nvPr/>
        </p:nvSpPr>
        <p:spPr>
          <a:xfrm>
            <a:off x="2289147" y="1349246"/>
            <a:ext cx="669286" cy="276999"/>
          </a:xfrm>
          <a:prstGeom prst="rect">
            <a:avLst/>
          </a:prstGeom>
          <a:noFill/>
        </p:spPr>
        <p:txBody>
          <a:bodyPr wrap="none" rtlCol="0">
            <a:spAutoFit/>
          </a:bodyPr>
          <a:lstStyle/>
          <a:p>
            <a:r>
              <a:rPr lang="en-US" sz="1200" dirty="0">
                <a:latin typeface="Arial Rounded MT Bold" panose="020F0704030504030204" pitchFamily="34" charset="77"/>
              </a:rPr>
              <a:t>before</a:t>
            </a:r>
          </a:p>
        </p:txBody>
      </p:sp>
      <p:sp>
        <p:nvSpPr>
          <p:cNvPr id="17" name="TextBox 16">
            <a:extLst>
              <a:ext uri="{FF2B5EF4-FFF2-40B4-BE49-F238E27FC236}">
                <a16:creationId xmlns:a16="http://schemas.microsoft.com/office/drawing/2014/main" id="{7315608E-CB6D-85E6-F7D7-2979D24F0C64}"/>
              </a:ext>
            </a:extLst>
          </p:cNvPr>
          <p:cNvSpPr txBox="1"/>
          <p:nvPr/>
        </p:nvSpPr>
        <p:spPr>
          <a:xfrm>
            <a:off x="2868469" y="1362465"/>
            <a:ext cx="540533" cy="276999"/>
          </a:xfrm>
          <a:prstGeom prst="rect">
            <a:avLst/>
          </a:prstGeom>
          <a:noFill/>
        </p:spPr>
        <p:txBody>
          <a:bodyPr wrap="none" rtlCol="0">
            <a:spAutoFit/>
          </a:bodyPr>
          <a:lstStyle/>
          <a:p>
            <a:r>
              <a:rPr lang="en-US" sz="1200" dirty="0">
                <a:latin typeface="Arial Rounded MT Bold" panose="020F0704030504030204" pitchFamily="34" charset="77"/>
              </a:rPr>
              <a:t>after</a:t>
            </a:r>
          </a:p>
        </p:txBody>
      </p:sp>
      <p:sp>
        <p:nvSpPr>
          <p:cNvPr id="18" name="TextBox 17">
            <a:extLst>
              <a:ext uri="{FF2B5EF4-FFF2-40B4-BE49-F238E27FC236}">
                <a16:creationId xmlns:a16="http://schemas.microsoft.com/office/drawing/2014/main" id="{0F446DF5-D599-77DE-0195-FB7A9D6D3631}"/>
              </a:ext>
            </a:extLst>
          </p:cNvPr>
          <p:cNvSpPr txBox="1"/>
          <p:nvPr/>
        </p:nvSpPr>
        <p:spPr>
          <a:xfrm>
            <a:off x="176956" y="2100553"/>
            <a:ext cx="1853748" cy="253916"/>
          </a:xfrm>
          <a:prstGeom prst="rect">
            <a:avLst/>
          </a:prstGeom>
          <a:noFill/>
        </p:spPr>
        <p:txBody>
          <a:bodyPr wrap="square" rtlCol="0">
            <a:spAutoFit/>
          </a:bodyPr>
          <a:lstStyle/>
          <a:p>
            <a:r>
              <a:rPr lang="en-GB" sz="1050" dirty="0">
                <a:latin typeface="Arial Rounded MT Bold" panose="020F0704030504030204" pitchFamily="34" charset="77"/>
              </a:rPr>
              <a:t>forest fire</a:t>
            </a:r>
            <a:endParaRPr lang="en-US" sz="1050" dirty="0">
              <a:latin typeface="Arial Rounded MT Bold" panose="020F0704030504030204" pitchFamily="34" charset="77"/>
            </a:endParaRPr>
          </a:p>
        </p:txBody>
      </p:sp>
      <p:sp>
        <p:nvSpPr>
          <p:cNvPr id="19" name="TextBox 18">
            <a:extLst>
              <a:ext uri="{FF2B5EF4-FFF2-40B4-BE49-F238E27FC236}">
                <a16:creationId xmlns:a16="http://schemas.microsoft.com/office/drawing/2014/main" id="{CE261830-840B-5DF4-4CC3-52DC801636E9}"/>
              </a:ext>
            </a:extLst>
          </p:cNvPr>
          <p:cNvSpPr txBox="1"/>
          <p:nvPr/>
        </p:nvSpPr>
        <p:spPr>
          <a:xfrm>
            <a:off x="187271" y="2413811"/>
            <a:ext cx="1853748" cy="253916"/>
          </a:xfrm>
          <a:prstGeom prst="rect">
            <a:avLst/>
          </a:prstGeom>
          <a:noFill/>
        </p:spPr>
        <p:txBody>
          <a:bodyPr wrap="square" rtlCol="0">
            <a:spAutoFit/>
          </a:bodyPr>
          <a:lstStyle/>
          <a:p>
            <a:r>
              <a:rPr lang="en-GB" sz="1050" dirty="0">
                <a:latin typeface="Arial Rounded MT Bold" panose="020F0704030504030204" pitchFamily="34" charset="77"/>
              </a:rPr>
              <a:t>building development</a:t>
            </a:r>
            <a:endParaRPr lang="en-US" sz="1050" dirty="0">
              <a:latin typeface="Arial Rounded MT Bold" panose="020F0704030504030204" pitchFamily="34" charset="77"/>
            </a:endParaRPr>
          </a:p>
        </p:txBody>
      </p:sp>
      <p:sp>
        <p:nvSpPr>
          <p:cNvPr id="20" name="TextBox 19">
            <a:extLst>
              <a:ext uri="{FF2B5EF4-FFF2-40B4-BE49-F238E27FC236}">
                <a16:creationId xmlns:a16="http://schemas.microsoft.com/office/drawing/2014/main" id="{76C80DD3-9EBE-1AA2-76FD-C7CA60319DB9}"/>
              </a:ext>
            </a:extLst>
          </p:cNvPr>
          <p:cNvSpPr txBox="1"/>
          <p:nvPr/>
        </p:nvSpPr>
        <p:spPr>
          <a:xfrm>
            <a:off x="189439" y="2774004"/>
            <a:ext cx="1853748" cy="253916"/>
          </a:xfrm>
          <a:prstGeom prst="rect">
            <a:avLst/>
          </a:prstGeom>
          <a:noFill/>
        </p:spPr>
        <p:txBody>
          <a:bodyPr wrap="square" rtlCol="0">
            <a:spAutoFit/>
          </a:bodyPr>
          <a:lstStyle/>
          <a:p>
            <a:r>
              <a:rPr lang="en-GB" sz="1050" dirty="0">
                <a:latin typeface="Arial Rounded MT Bold" panose="020F0704030504030204" pitchFamily="34" charset="77"/>
              </a:rPr>
              <a:t>volcano</a:t>
            </a:r>
            <a:endParaRPr lang="en-US" sz="1050" dirty="0">
              <a:latin typeface="Arial Rounded MT Bold" panose="020F0704030504030204" pitchFamily="34" charset="77"/>
            </a:endParaRPr>
          </a:p>
        </p:txBody>
      </p:sp>
      <p:sp>
        <p:nvSpPr>
          <p:cNvPr id="21" name="Rounded Rectangle 20">
            <a:extLst>
              <a:ext uri="{FF2B5EF4-FFF2-40B4-BE49-F238E27FC236}">
                <a16:creationId xmlns:a16="http://schemas.microsoft.com/office/drawing/2014/main" id="{1FE27807-51D7-901B-CF93-394D6A2523E2}"/>
              </a:ext>
            </a:extLst>
          </p:cNvPr>
          <p:cNvSpPr/>
          <p:nvPr/>
        </p:nvSpPr>
        <p:spPr>
          <a:xfrm>
            <a:off x="3550589" y="1252955"/>
            <a:ext cx="3280257" cy="1812782"/>
          </a:xfrm>
          <a:prstGeom prst="roundRect">
            <a:avLst>
              <a:gd name="adj" fmla="val 2481"/>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6E2EF30-3903-B842-ED6C-11B088128FD2}"/>
              </a:ext>
            </a:extLst>
          </p:cNvPr>
          <p:cNvSpPr txBox="1"/>
          <p:nvPr/>
        </p:nvSpPr>
        <p:spPr>
          <a:xfrm>
            <a:off x="3539957" y="1242857"/>
            <a:ext cx="2281896" cy="430887"/>
          </a:xfrm>
          <a:prstGeom prst="rect">
            <a:avLst/>
          </a:prstGeom>
          <a:noFill/>
        </p:spPr>
        <p:txBody>
          <a:bodyPr wrap="square">
            <a:spAutoFit/>
          </a:bodyPr>
          <a:lstStyle/>
          <a:p>
            <a:r>
              <a:rPr lang="en-GB" sz="1100" dirty="0">
                <a:latin typeface="Arial Rounded MT Bold" panose="020F0704030504030204" pitchFamily="34" charset="77"/>
              </a:rPr>
              <a:t>Which of these is a man-made disaster?</a:t>
            </a:r>
            <a:endParaRPr lang="en-US" sz="1100" dirty="0">
              <a:latin typeface="Arial Rounded MT Bold" panose="020F0704030504030204" pitchFamily="34" charset="77"/>
            </a:endParaRPr>
          </a:p>
        </p:txBody>
      </p:sp>
      <p:cxnSp>
        <p:nvCxnSpPr>
          <p:cNvPr id="23" name="Straight Connector 22">
            <a:extLst>
              <a:ext uri="{FF2B5EF4-FFF2-40B4-BE49-F238E27FC236}">
                <a16:creationId xmlns:a16="http://schemas.microsoft.com/office/drawing/2014/main" id="{C361E523-BDCC-D0EC-BF50-AFB144BD143F}"/>
              </a:ext>
            </a:extLst>
          </p:cNvPr>
          <p:cNvCxnSpPr>
            <a:cxnSpLocks/>
          </p:cNvCxnSpPr>
          <p:nvPr/>
        </p:nvCxnSpPr>
        <p:spPr>
          <a:xfrm>
            <a:off x="3557047" y="1898761"/>
            <a:ext cx="3273799"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107CC22-2ED2-0FDD-028C-079E8058FCA8}"/>
              </a:ext>
            </a:extLst>
          </p:cNvPr>
          <p:cNvCxnSpPr>
            <a:cxnSpLocks/>
          </p:cNvCxnSpPr>
          <p:nvPr/>
        </p:nvCxnSpPr>
        <p:spPr>
          <a:xfrm>
            <a:off x="3539955" y="2283761"/>
            <a:ext cx="3290891"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1A2D8A-F985-DC50-2CCA-EF2FBF7A4C39}"/>
              </a:ext>
            </a:extLst>
          </p:cNvPr>
          <p:cNvCxnSpPr>
            <a:cxnSpLocks/>
          </p:cNvCxnSpPr>
          <p:nvPr/>
        </p:nvCxnSpPr>
        <p:spPr>
          <a:xfrm flipV="1">
            <a:off x="5851349" y="1260799"/>
            <a:ext cx="0" cy="1804938"/>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0EE887E-21B5-4067-4460-EEDCFDCFBF2D}"/>
              </a:ext>
            </a:extLst>
          </p:cNvPr>
          <p:cNvCxnSpPr>
            <a:cxnSpLocks/>
          </p:cNvCxnSpPr>
          <p:nvPr/>
        </p:nvCxnSpPr>
        <p:spPr>
          <a:xfrm flipV="1">
            <a:off x="6393343" y="1260799"/>
            <a:ext cx="0" cy="1804938"/>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D22DA46-5F7C-4699-67AE-3BEF1CB3F890}"/>
              </a:ext>
            </a:extLst>
          </p:cNvPr>
          <p:cNvSpPr txBox="1"/>
          <p:nvPr/>
        </p:nvSpPr>
        <p:spPr>
          <a:xfrm>
            <a:off x="5813458" y="1237176"/>
            <a:ext cx="633507" cy="261610"/>
          </a:xfrm>
          <a:prstGeom prst="rect">
            <a:avLst/>
          </a:prstGeom>
          <a:noFill/>
        </p:spPr>
        <p:txBody>
          <a:bodyPr wrap="none" rtlCol="0">
            <a:spAutoFit/>
          </a:bodyPr>
          <a:lstStyle/>
          <a:p>
            <a:r>
              <a:rPr lang="en-US" sz="1100" dirty="0">
                <a:latin typeface="Arial Rounded MT Bold" panose="020F0704030504030204" pitchFamily="34" charset="77"/>
              </a:rPr>
              <a:t>before</a:t>
            </a:r>
          </a:p>
        </p:txBody>
      </p:sp>
      <p:sp>
        <p:nvSpPr>
          <p:cNvPr id="30" name="TextBox 29">
            <a:extLst>
              <a:ext uri="{FF2B5EF4-FFF2-40B4-BE49-F238E27FC236}">
                <a16:creationId xmlns:a16="http://schemas.microsoft.com/office/drawing/2014/main" id="{E6E945FF-891E-588B-003B-6733BB73832F}"/>
              </a:ext>
            </a:extLst>
          </p:cNvPr>
          <p:cNvSpPr txBox="1"/>
          <p:nvPr/>
        </p:nvSpPr>
        <p:spPr>
          <a:xfrm>
            <a:off x="6361330" y="1239392"/>
            <a:ext cx="510076" cy="261610"/>
          </a:xfrm>
          <a:prstGeom prst="rect">
            <a:avLst/>
          </a:prstGeom>
          <a:noFill/>
        </p:spPr>
        <p:txBody>
          <a:bodyPr wrap="none" rtlCol="0">
            <a:spAutoFit/>
          </a:bodyPr>
          <a:lstStyle/>
          <a:p>
            <a:r>
              <a:rPr lang="en-US" sz="1100" dirty="0">
                <a:latin typeface="Arial Rounded MT Bold" panose="020F0704030504030204" pitchFamily="34" charset="77"/>
              </a:rPr>
              <a:t>after</a:t>
            </a:r>
          </a:p>
        </p:txBody>
      </p:sp>
      <p:sp>
        <p:nvSpPr>
          <p:cNvPr id="32" name="TextBox 31">
            <a:extLst>
              <a:ext uri="{FF2B5EF4-FFF2-40B4-BE49-F238E27FC236}">
                <a16:creationId xmlns:a16="http://schemas.microsoft.com/office/drawing/2014/main" id="{9B5E363C-8008-F0FB-47E2-C75DCEC626A4}"/>
              </a:ext>
            </a:extLst>
          </p:cNvPr>
          <p:cNvSpPr txBox="1"/>
          <p:nvPr/>
        </p:nvSpPr>
        <p:spPr>
          <a:xfrm>
            <a:off x="186454" y="3167895"/>
            <a:ext cx="5571305" cy="430887"/>
          </a:xfrm>
          <a:prstGeom prst="rect">
            <a:avLst/>
          </a:prstGeom>
          <a:noFill/>
        </p:spPr>
        <p:txBody>
          <a:bodyPr wrap="square">
            <a:spAutoFit/>
          </a:bodyPr>
          <a:lstStyle/>
          <a:p>
            <a:r>
              <a:rPr lang="en-GB" sz="1100" dirty="0">
                <a:latin typeface="Arial Rounded MT Bold" panose="020F0704030504030204" pitchFamily="34" charset="77"/>
              </a:rPr>
              <a:t>Write the word of each living thing in the Venn diagram to show where they belong.</a:t>
            </a:r>
            <a:endParaRPr lang="en-US" sz="1100" dirty="0">
              <a:latin typeface="Arial Rounded MT Bold" panose="020F0704030504030204" pitchFamily="34" charset="77"/>
            </a:endParaRPr>
          </a:p>
        </p:txBody>
      </p:sp>
      <p:cxnSp>
        <p:nvCxnSpPr>
          <p:cNvPr id="34" name="Straight Connector 33">
            <a:extLst>
              <a:ext uri="{FF2B5EF4-FFF2-40B4-BE49-F238E27FC236}">
                <a16:creationId xmlns:a16="http://schemas.microsoft.com/office/drawing/2014/main" id="{CDB0A7D2-C58B-5591-290C-2D727C4DD6B6}"/>
              </a:ext>
            </a:extLst>
          </p:cNvPr>
          <p:cNvCxnSpPr>
            <a:cxnSpLocks/>
          </p:cNvCxnSpPr>
          <p:nvPr/>
        </p:nvCxnSpPr>
        <p:spPr>
          <a:xfrm flipV="1">
            <a:off x="5804360" y="3165432"/>
            <a:ext cx="0" cy="3256132"/>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FBC1E43-F1BE-96C0-3ACE-B270BF05265B}"/>
              </a:ext>
            </a:extLst>
          </p:cNvPr>
          <p:cNvCxnSpPr>
            <a:cxnSpLocks/>
          </p:cNvCxnSpPr>
          <p:nvPr/>
        </p:nvCxnSpPr>
        <p:spPr>
          <a:xfrm flipV="1">
            <a:off x="6347643" y="3176695"/>
            <a:ext cx="0" cy="3227754"/>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CCFE76C-C348-1B8E-E40E-6485F420C79B}"/>
              </a:ext>
            </a:extLst>
          </p:cNvPr>
          <p:cNvSpPr txBox="1"/>
          <p:nvPr/>
        </p:nvSpPr>
        <p:spPr>
          <a:xfrm>
            <a:off x="5773198" y="3162846"/>
            <a:ext cx="633507" cy="261610"/>
          </a:xfrm>
          <a:prstGeom prst="rect">
            <a:avLst/>
          </a:prstGeom>
          <a:noFill/>
        </p:spPr>
        <p:txBody>
          <a:bodyPr wrap="none" rtlCol="0">
            <a:spAutoFit/>
          </a:bodyPr>
          <a:lstStyle/>
          <a:p>
            <a:r>
              <a:rPr lang="en-US" sz="1100" dirty="0">
                <a:latin typeface="Arial Rounded MT Bold" panose="020F0704030504030204" pitchFamily="34" charset="77"/>
              </a:rPr>
              <a:t>before</a:t>
            </a:r>
          </a:p>
        </p:txBody>
      </p:sp>
      <p:sp>
        <p:nvSpPr>
          <p:cNvPr id="37" name="TextBox 36">
            <a:extLst>
              <a:ext uri="{FF2B5EF4-FFF2-40B4-BE49-F238E27FC236}">
                <a16:creationId xmlns:a16="http://schemas.microsoft.com/office/drawing/2014/main" id="{DA1F3795-D567-1266-CC19-DC269294875A}"/>
              </a:ext>
            </a:extLst>
          </p:cNvPr>
          <p:cNvSpPr txBox="1"/>
          <p:nvPr/>
        </p:nvSpPr>
        <p:spPr>
          <a:xfrm>
            <a:off x="6303356" y="3165432"/>
            <a:ext cx="510076" cy="261610"/>
          </a:xfrm>
          <a:prstGeom prst="rect">
            <a:avLst/>
          </a:prstGeom>
          <a:noFill/>
        </p:spPr>
        <p:txBody>
          <a:bodyPr wrap="none" rtlCol="0">
            <a:spAutoFit/>
          </a:bodyPr>
          <a:lstStyle/>
          <a:p>
            <a:r>
              <a:rPr lang="en-US" sz="1100" dirty="0">
                <a:latin typeface="Arial Rounded MT Bold" panose="020F0704030504030204" pitchFamily="34" charset="77"/>
              </a:rPr>
              <a:t>after</a:t>
            </a:r>
          </a:p>
        </p:txBody>
      </p:sp>
      <p:sp>
        <p:nvSpPr>
          <p:cNvPr id="38" name="TextBox 37">
            <a:extLst>
              <a:ext uri="{FF2B5EF4-FFF2-40B4-BE49-F238E27FC236}">
                <a16:creationId xmlns:a16="http://schemas.microsoft.com/office/drawing/2014/main" id="{37C9E04B-9F6F-F869-B4D8-00E15A922D83}"/>
              </a:ext>
            </a:extLst>
          </p:cNvPr>
          <p:cNvSpPr txBox="1"/>
          <p:nvPr/>
        </p:nvSpPr>
        <p:spPr>
          <a:xfrm>
            <a:off x="3545744" y="1654815"/>
            <a:ext cx="2267713" cy="246221"/>
          </a:xfrm>
          <a:prstGeom prst="rect">
            <a:avLst/>
          </a:prstGeom>
          <a:noFill/>
        </p:spPr>
        <p:txBody>
          <a:bodyPr wrap="square" rtlCol="0">
            <a:spAutoFit/>
          </a:bodyPr>
          <a:lstStyle/>
          <a:p>
            <a:r>
              <a:rPr lang="en-GB" sz="1000" dirty="0">
                <a:latin typeface="Arial Rounded MT Bold" panose="020F0704030504030204" pitchFamily="34" charset="77"/>
              </a:rPr>
              <a:t>oil spill</a:t>
            </a:r>
            <a:endParaRPr lang="en-US" sz="1000" dirty="0">
              <a:latin typeface="Arial Rounded MT Bold" panose="020F0704030504030204" pitchFamily="34" charset="77"/>
            </a:endParaRPr>
          </a:p>
        </p:txBody>
      </p:sp>
      <p:sp>
        <p:nvSpPr>
          <p:cNvPr id="41" name="TextBox 40">
            <a:extLst>
              <a:ext uri="{FF2B5EF4-FFF2-40B4-BE49-F238E27FC236}">
                <a16:creationId xmlns:a16="http://schemas.microsoft.com/office/drawing/2014/main" id="{E4A7FD84-14BB-A961-2405-A3990DC11ED1}"/>
              </a:ext>
            </a:extLst>
          </p:cNvPr>
          <p:cNvSpPr txBox="1"/>
          <p:nvPr/>
        </p:nvSpPr>
        <p:spPr>
          <a:xfrm>
            <a:off x="3545744" y="1987692"/>
            <a:ext cx="2250063" cy="246221"/>
          </a:xfrm>
          <a:prstGeom prst="rect">
            <a:avLst/>
          </a:prstGeom>
          <a:noFill/>
        </p:spPr>
        <p:txBody>
          <a:bodyPr wrap="square" rtlCol="0">
            <a:spAutoFit/>
          </a:bodyPr>
          <a:lstStyle/>
          <a:p>
            <a:r>
              <a:rPr lang="en-GB" sz="1000" dirty="0">
                <a:latin typeface="Arial Rounded MT Bold" panose="020F0704030504030204" pitchFamily="34" charset="77"/>
              </a:rPr>
              <a:t>water pollution</a:t>
            </a:r>
            <a:endParaRPr lang="en-US" sz="1000" dirty="0">
              <a:latin typeface="Arial Rounded MT Bold" panose="020F0704030504030204" pitchFamily="34" charset="77"/>
            </a:endParaRPr>
          </a:p>
        </p:txBody>
      </p:sp>
      <p:sp>
        <p:nvSpPr>
          <p:cNvPr id="42" name="TextBox 41">
            <a:extLst>
              <a:ext uri="{FF2B5EF4-FFF2-40B4-BE49-F238E27FC236}">
                <a16:creationId xmlns:a16="http://schemas.microsoft.com/office/drawing/2014/main" id="{0800B3B4-94F0-A592-889A-E2E5EBD1BDF5}"/>
              </a:ext>
            </a:extLst>
          </p:cNvPr>
          <p:cNvSpPr txBox="1"/>
          <p:nvPr/>
        </p:nvSpPr>
        <p:spPr>
          <a:xfrm>
            <a:off x="3551807" y="2283911"/>
            <a:ext cx="2261650" cy="246221"/>
          </a:xfrm>
          <a:prstGeom prst="rect">
            <a:avLst/>
          </a:prstGeom>
          <a:noFill/>
        </p:spPr>
        <p:txBody>
          <a:bodyPr wrap="square" rtlCol="0">
            <a:spAutoFit/>
          </a:bodyPr>
          <a:lstStyle/>
          <a:p>
            <a:r>
              <a:rPr lang="en-GB" sz="1000" dirty="0">
                <a:latin typeface="Arial Rounded MT Bold" panose="020F0704030504030204" pitchFamily="34" charset="77"/>
              </a:rPr>
              <a:t>rubbish</a:t>
            </a:r>
            <a:endParaRPr lang="en-US" sz="1000" dirty="0">
              <a:latin typeface="Arial Rounded MT Bold" panose="020F0704030504030204" pitchFamily="34" charset="77"/>
            </a:endParaRPr>
          </a:p>
        </p:txBody>
      </p:sp>
      <p:sp>
        <p:nvSpPr>
          <p:cNvPr id="43" name="TextBox 42">
            <a:extLst>
              <a:ext uri="{FF2B5EF4-FFF2-40B4-BE49-F238E27FC236}">
                <a16:creationId xmlns:a16="http://schemas.microsoft.com/office/drawing/2014/main" id="{DC78107C-7498-3B58-4CCB-D44AF837F0DF}"/>
              </a:ext>
            </a:extLst>
          </p:cNvPr>
          <p:cNvSpPr txBox="1"/>
          <p:nvPr/>
        </p:nvSpPr>
        <p:spPr>
          <a:xfrm>
            <a:off x="6933739" y="1210982"/>
            <a:ext cx="2823556" cy="600164"/>
          </a:xfrm>
          <a:prstGeom prst="rect">
            <a:avLst/>
          </a:prstGeom>
          <a:noFill/>
        </p:spPr>
        <p:txBody>
          <a:bodyPr wrap="square">
            <a:spAutoFit/>
          </a:bodyPr>
          <a:lstStyle/>
          <a:p>
            <a:pPr algn="ctr"/>
            <a:r>
              <a:rPr lang="en-GB" sz="1100" dirty="0">
                <a:latin typeface="Arial Rounded MT Bold" panose="020F0704030504030204" pitchFamily="34" charset="77"/>
              </a:rPr>
              <a:t>What has become more frequent thanks to the increase of greenhouse gases?</a:t>
            </a:r>
            <a:endParaRPr lang="en-US" sz="1100" dirty="0">
              <a:latin typeface="Arial Rounded MT Bold" panose="020F0704030504030204" pitchFamily="34" charset="77"/>
            </a:endParaRPr>
          </a:p>
        </p:txBody>
      </p:sp>
      <p:sp>
        <p:nvSpPr>
          <p:cNvPr id="52" name="TextBox 51">
            <a:extLst>
              <a:ext uri="{FF2B5EF4-FFF2-40B4-BE49-F238E27FC236}">
                <a16:creationId xmlns:a16="http://schemas.microsoft.com/office/drawing/2014/main" id="{A94F13F9-4F85-F787-03A6-C2B0C32684FF}"/>
              </a:ext>
            </a:extLst>
          </p:cNvPr>
          <p:cNvSpPr txBox="1"/>
          <p:nvPr/>
        </p:nvSpPr>
        <p:spPr>
          <a:xfrm>
            <a:off x="181666" y="1812480"/>
            <a:ext cx="1853748" cy="253916"/>
          </a:xfrm>
          <a:prstGeom prst="rect">
            <a:avLst/>
          </a:prstGeom>
          <a:noFill/>
        </p:spPr>
        <p:txBody>
          <a:bodyPr wrap="square" rtlCol="0">
            <a:spAutoFit/>
          </a:bodyPr>
          <a:lstStyle/>
          <a:p>
            <a:r>
              <a:rPr lang="en-GB" sz="1050" dirty="0">
                <a:latin typeface="Arial Rounded MT Bold" panose="020F0704030504030204" pitchFamily="34" charset="77"/>
              </a:rPr>
              <a:t>flooding</a:t>
            </a:r>
            <a:endParaRPr lang="en-US" sz="1050" dirty="0">
              <a:latin typeface="Arial Rounded MT Bold" panose="020F0704030504030204" pitchFamily="34" charset="77"/>
            </a:endParaRPr>
          </a:p>
        </p:txBody>
      </p:sp>
      <p:cxnSp>
        <p:nvCxnSpPr>
          <p:cNvPr id="53" name="Straight Connector 52">
            <a:extLst>
              <a:ext uri="{FF2B5EF4-FFF2-40B4-BE49-F238E27FC236}">
                <a16:creationId xmlns:a16="http://schemas.microsoft.com/office/drawing/2014/main" id="{848594D5-F632-6076-512A-CF3E4001BA65}"/>
              </a:ext>
            </a:extLst>
          </p:cNvPr>
          <p:cNvCxnSpPr>
            <a:cxnSpLocks/>
          </p:cNvCxnSpPr>
          <p:nvPr/>
        </p:nvCxnSpPr>
        <p:spPr>
          <a:xfrm>
            <a:off x="3561045" y="1663954"/>
            <a:ext cx="3290890"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2D41CAB5-1FC3-5501-A124-BB28B65ED508}"/>
              </a:ext>
            </a:extLst>
          </p:cNvPr>
          <p:cNvSpPr/>
          <p:nvPr/>
        </p:nvSpPr>
        <p:spPr>
          <a:xfrm>
            <a:off x="299831" y="4267458"/>
            <a:ext cx="3137142" cy="210086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5B7A2DB4-36B0-B440-4DAD-71B6B9E35346}"/>
              </a:ext>
            </a:extLst>
          </p:cNvPr>
          <p:cNvSpPr/>
          <p:nvPr/>
        </p:nvSpPr>
        <p:spPr>
          <a:xfrm>
            <a:off x="2578728" y="4247164"/>
            <a:ext cx="3047637" cy="2145362"/>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183E247-C09B-9ECF-B257-3D89F2803E1B}"/>
              </a:ext>
            </a:extLst>
          </p:cNvPr>
          <p:cNvSpPr txBox="1"/>
          <p:nvPr/>
        </p:nvSpPr>
        <p:spPr>
          <a:xfrm>
            <a:off x="3576712" y="4288210"/>
            <a:ext cx="1077412" cy="430887"/>
          </a:xfrm>
          <a:prstGeom prst="rect">
            <a:avLst/>
          </a:prstGeom>
          <a:noFill/>
        </p:spPr>
        <p:txBody>
          <a:bodyPr wrap="square">
            <a:spAutoFit/>
          </a:bodyPr>
          <a:lstStyle/>
          <a:p>
            <a:pPr algn="ctr"/>
            <a:r>
              <a:rPr lang="en-GB" sz="1100" dirty="0">
                <a:latin typeface="Arial Rounded MT Bold" panose="020F0704030504030204" pitchFamily="34" charset="77"/>
              </a:rPr>
              <a:t>Man-made disaster</a:t>
            </a:r>
            <a:endParaRPr lang="en-US" sz="1100" dirty="0">
              <a:latin typeface="Arial Rounded MT Bold" panose="020F0704030504030204" pitchFamily="34" charset="77"/>
            </a:endParaRPr>
          </a:p>
        </p:txBody>
      </p:sp>
      <p:sp>
        <p:nvSpPr>
          <p:cNvPr id="65" name="TextBox 64">
            <a:extLst>
              <a:ext uri="{FF2B5EF4-FFF2-40B4-BE49-F238E27FC236}">
                <a16:creationId xmlns:a16="http://schemas.microsoft.com/office/drawing/2014/main" id="{1A4F218D-494C-2714-084C-85B1ABE2C5A6}"/>
              </a:ext>
            </a:extLst>
          </p:cNvPr>
          <p:cNvSpPr txBox="1"/>
          <p:nvPr/>
        </p:nvSpPr>
        <p:spPr>
          <a:xfrm>
            <a:off x="1282491" y="4312067"/>
            <a:ext cx="1077412" cy="430887"/>
          </a:xfrm>
          <a:prstGeom prst="rect">
            <a:avLst/>
          </a:prstGeom>
          <a:noFill/>
        </p:spPr>
        <p:txBody>
          <a:bodyPr wrap="square">
            <a:spAutoFit/>
          </a:bodyPr>
          <a:lstStyle/>
          <a:p>
            <a:pPr algn="ctr"/>
            <a:r>
              <a:rPr lang="en-GB" sz="1100" dirty="0">
                <a:latin typeface="Arial Rounded MT Bold" panose="020F0704030504030204" pitchFamily="34" charset="77"/>
              </a:rPr>
              <a:t>Natural disaster</a:t>
            </a:r>
            <a:endParaRPr lang="en-US" sz="1100" dirty="0">
              <a:latin typeface="Arial Rounded MT Bold" panose="020F0704030504030204" pitchFamily="34" charset="77"/>
            </a:endParaRPr>
          </a:p>
        </p:txBody>
      </p:sp>
      <p:sp>
        <p:nvSpPr>
          <p:cNvPr id="66" name="TextBox 65">
            <a:extLst>
              <a:ext uri="{FF2B5EF4-FFF2-40B4-BE49-F238E27FC236}">
                <a16:creationId xmlns:a16="http://schemas.microsoft.com/office/drawing/2014/main" id="{78D0D3C8-0EB9-EC78-6B7B-074ECE94D5AC}"/>
              </a:ext>
            </a:extLst>
          </p:cNvPr>
          <p:cNvSpPr txBox="1"/>
          <p:nvPr/>
        </p:nvSpPr>
        <p:spPr>
          <a:xfrm>
            <a:off x="3532469" y="2540988"/>
            <a:ext cx="2261650" cy="246221"/>
          </a:xfrm>
          <a:prstGeom prst="rect">
            <a:avLst/>
          </a:prstGeom>
          <a:noFill/>
        </p:spPr>
        <p:txBody>
          <a:bodyPr wrap="square" rtlCol="0">
            <a:spAutoFit/>
          </a:bodyPr>
          <a:lstStyle/>
          <a:p>
            <a:r>
              <a:rPr lang="en-GB" sz="1000" dirty="0">
                <a:latin typeface="Arial Rounded MT Bold" panose="020F0704030504030204" pitchFamily="34" charset="77"/>
              </a:rPr>
              <a:t>recycling</a:t>
            </a:r>
            <a:endParaRPr lang="en-US" sz="1000" dirty="0">
              <a:latin typeface="Arial Rounded MT Bold" panose="020F0704030504030204" pitchFamily="34" charset="77"/>
            </a:endParaRPr>
          </a:p>
        </p:txBody>
      </p:sp>
      <p:cxnSp>
        <p:nvCxnSpPr>
          <p:cNvPr id="67" name="Straight Connector 66">
            <a:extLst>
              <a:ext uri="{FF2B5EF4-FFF2-40B4-BE49-F238E27FC236}">
                <a16:creationId xmlns:a16="http://schemas.microsoft.com/office/drawing/2014/main" id="{FD6E2932-CE41-DC6D-1A22-68A0AB151ECE}"/>
              </a:ext>
            </a:extLst>
          </p:cNvPr>
          <p:cNvCxnSpPr>
            <a:cxnSpLocks/>
          </p:cNvCxnSpPr>
          <p:nvPr/>
        </p:nvCxnSpPr>
        <p:spPr>
          <a:xfrm>
            <a:off x="3538090" y="2541195"/>
            <a:ext cx="3290891"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DBD9FD4-93C5-C820-1EC3-01BCB981A07C}"/>
              </a:ext>
            </a:extLst>
          </p:cNvPr>
          <p:cNvCxnSpPr>
            <a:cxnSpLocks/>
          </p:cNvCxnSpPr>
          <p:nvPr/>
        </p:nvCxnSpPr>
        <p:spPr>
          <a:xfrm>
            <a:off x="3541721" y="2786625"/>
            <a:ext cx="3290891"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498A058B-ECB9-B49E-5F9A-4637A63BB3C7}"/>
              </a:ext>
            </a:extLst>
          </p:cNvPr>
          <p:cNvSpPr txBox="1"/>
          <p:nvPr/>
        </p:nvSpPr>
        <p:spPr>
          <a:xfrm>
            <a:off x="3548154" y="2804016"/>
            <a:ext cx="2261650" cy="246221"/>
          </a:xfrm>
          <a:prstGeom prst="rect">
            <a:avLst/>
          </a:prstGeom>
          <a:noFill/>
        </p:spPr>
        <p:txBody>
          <a:bodyPr wrap="square" rtlCol="0">
            <a:spAutoFit/>
          </a:bodyPr>
          <a:lstStyle/>
          <a:p>
            <a:r>
              <a:rPr lang="en-GB" sz="1000" dirty="0">
                <a:latin typeface="Arial Rounded MT Bold" panose="020F0704030504030204" pitchFamily="34" charset="77"/>
              </a:rPr>
              <a:t>deforestation</a:t>
            </a:r>
            <a:endParaRPr lang="en-US" sz="1000" dirty="0">
              <a:latin typeface="Arial Rounded MT Bold" panose="020F0704030504030204" pitchFamily="34" charset="77"/>
            </a:endParaRPr>
          </a:p>
        </p:txBody>
      </p:sp>
      <p:graphicFrame>
        <p:nvGraphicFramePr>
          <p:cNvPr id="70" name="Table 59">
            <a:extLst>
              <a:ext uri="{FF2B5EF4-FFF2-40B4-BE49-F238E27FC236}">
                <a16:creationId xmlns:a16="http://schemas.microsoft.com/office/drawing/2014/main" id="{192955F3-C1B3-E861-B970-AE382544524E}"/>
              </a:ext>
            </a:extLst>
          </p:cNvPr>
          <p:cNvGraphicFramePr>
            <a:graphicFrameLocks noGrp="1"/>
          </p:cNvGraphicFramePr>
          <p:nvPr>
            <p:extLst>
              <p:ext uri="{D42A27DB-BD31-4B8C-83A1-F6EECF244321}">
                <p14:modId xmlns:p14="http://schemas.microsoft.com/office/powerpoint/2010/main" val="4116761606"/>
              </p:ext>
            </p:extLst>
          </p:nvPr>
        </p:nvGraphicFramePr>
        <p:xfrm>
          <a:off x="6965136" y="1909785"/>
          <a:ext cx="2751426" cy="4211320"/>
        </p:xfrm>
        <a:graphic>
          <a:graphicData uri="http://schemas.openxmlformats.org/drawingml/2006/table">
            <a:tbl>
              <a:tblPr firstRow="1" bandRow="1">
                <a:tableStyleId>{5940675A-B579-460E-94D1-54222C63F5DA}</a:tableStyleId>
              </a:tblPr>
              <a:tblGrid>
                <a:gridCol w="1195638">
                  <a:extLst>
                    <a:ext uri="{9D8B030D-6E8A-4147-A177-3AD203B41FA5}">
                      <a16:colId xmlns:a16="http://schemas.microsoft.com/office/drawing/2014/main" val="2613039222"/>
                    </a:ext>
                  </a:extLst>
                </a:gridCol>
                <a:gridCol w="776749">
                  <a:extLst>
                    <a:ext uri="{9D8B030D-6E8A-4147-A177-3AD203B41FA5}">
                      <a16:colId xmlns:a16="http://schemas.microsoft.com/office/drawing/2014/main" val="1650005220"/>
                    </a:ext>
                  </a:extLst>
                </a:gridCol>
                <a:gridCol w="779039">
                  <a:extLst>
                    <a:ext uri="{9D8B030D-6E8A-4147-A177-3AD203B41FA5}">
                      <a16:colId xmlns:a16="http://schemas.microsoft.com/office/drawing/2014/main" val="2541655957"/>
                    </a:ext>
                  </a:extLst>
                </a:gridCol>
              </a:tblGrid>
              <a:tr h="370840">
                <a:tc>
                  <a:txBody>
                    <a:bodyPr/>
                    <a:lstStyle/>
                    <a:p>
                      <a:endParaRPr lang="en-US" dirty="0"/>
                    </a:p>
                  </a:txBody>
                  <a:tcPr/>
                </a:tc>
                <a:tc>
                  <a:txBody>
                    <a:bodyPr/>
                    <a:lstStyle/>
                    <a:p>
                      <a:pPr algn="ctr"/>
                      <a:r>
                        <a:rPr lang="en-US" sz="1100" dirty="0">
                          <a:latin typeface="Arial Rounded MT Bold" panose="020F0704030504030204" pitchFamily="34" charset="77"/>
                        </a:rPr>
                        <a:t>before</a:t>
                      </a:r>
                    </a:p>
                  </a:txBody>
                  <a:tcPr/>
                </a:tc>
                <a:tc>
                  <a:txBody>
                    <a:bodyPr/>
                    <a:lstStyle/>
                    <a:p>
                      <a:pPr algn="ctr"/>
                      <a:r>
                        <a:rPr lang="en-US" sz="1100" dirty="0">
                          <a:latin typeface="Arial Rounded MT Bold" panose="020F0704030504030204" pitchFamily="34" charset="77"/>
                        </a:rPr>
                        <a:t>after</a:t>
                      </a:r>
                    </a:p>
                  </a:txBody>
                  <a:tcPr/>
                </a:tc>
                <a:extLst>
                  <a:ext uri="{0D108BD9-81ED-4DB2-BD59-A6C34878D82A}">
                    <a16:rowId xmlns:a16="http://schemas.microsoft.com/office/drawing/2014/main" val="2211458489"/>
                  </a:ext>
                </a:extLst>
              </a:tr>
              <a:tr h="0">
                <a:tc>
                  <a:txBody>
                    <a:bodyPr/>
                    <a:lstStyle/>
                    <a:p>
                      <a:r>
                        <a:rPr lang="en-US" sz="1100" dirty="0">
                          <a:latin typeface="Arial Rounded MT Bold" panose="020F0704030504030204" pitchFamily="34" charset="77"/>
                        </a:rPr>
                        <a:t>Forest fires</a:t>
                      </a:r>
                    </a:p>
                  </a:txBody>
                  <a:tcPr/>
                </a:tc>
                <a:tc>
                  <a:txBody>
                    <a:bodyPr/>
                    <a:lstStyle/>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2682850567"/>
                  </a:ext>
                </a:extLst>
              </a:tr>
              <a:tr h="0">
                <a:tc>
                  <a:txBody>
                    <a:bodyPr/>
                    <a:lstStyle/>
                    <a:p>
                      <a:r>
                        <a:rPr lang="en-US" sz="1100" dirty="0">
                          <a:latin typeface="Arial Rounded MT Bold" panose="020F0704030504030204" pitchFamily="34" charset="77"/>
                        </a:rPr>
                        <a:t>Landslide</a:t>
                      </a:r>
                    </a:p>
                  </a:txBody>
                  <a:tcPr/>
                </a:tc>
                <a:tc>
                  <a:txBody>
                    <a:bodyPr/>
                    <a:lstStyle/>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1665143"/>
                  </a:ext>
                </a:extLst>
              </a:tr>
              <a:tr h="370840">
                <a:tc>
                  <a:txBody>
                    <a:bodyPr/>
                    <a:lstStyle/>
                    <a:p>
                      <a:r>
                        <a:rPr lang="en-US" sz="1100" dirty="0">
                          <a:latin typeface="Arial Rounded MT Bold" panose="020F0704030504030204" pitchFamily="34" charset="77"/>
                        </a:rPr>
                        <a:t>Flooding</a:t>
                      </a:r>
                    </a:p>
                  </a:txBody>
                  <a:tcPr/>
                </a:tc>
                <a:tc>
                  <a:txBody>
                    <a:bodyPr/>
                    <a:lstStyle/>
                    <a:p>
                      <a:r>
                        <a:rPr lang="en-US" dirty="0"/>
                        <a:t> </a:t>
                      </a:r>
                    </a:p>
                    <a:p>
                      <a:endParaRPr lang="en-US" dirty="0"/>
                    </a:p>
                  </a:txBody>
                  <a:tcPr/>
                </a:tc>
                <a:tc>
                  <a:txBody>
                    <a:bodyPr/>
                    <a:lstStyle/>
                    <a:p>
                      <a:endParaRPr lang="en-US" dirty="0"/>
                    </a:p>
                  </a:txBody>
                  <a:tcPr/>
                </a:tc>
                <a:extLst>
                  <a:ext uri="{0D108BD9-81ED-4DB2-BD59-A6C34878D82A}">
                    <a16:rowId xmlns:a16="http://schemas.microsoft.com/office/drawing/2014/main" val="4084927617"/>
                  </a:ext>
                </a:extLst>
              </a:tr>
              <a:tr h="370840">
                <a:tc>
                  <a:txBody>
                    <a:bodyPr/>
                    <a:lstStyle/>
                    <a:p>
                      <a:r>
                        <a:rPr lang="en-US" sz="1100" dirty="0">
                          <a:latin typeface="Arial Rounded MT Bold" panose="020F0704030504030204" pitchFamily="34" charset="77"/>
                        </a:rPr>
                        <a:t>Recycling</a:t>
                      </a:r>
                    </a:p>
                  </a:txBody>
                  <a:tcPr/>
                </a:tc>
                <a:tc>
                  <a:txBody>
                    <a:bodyPr/>
                    <a:lstStyle/>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3012071958"/>
                  </a:ext>
                </a:extLst>
              </a:tr>
              <a:tr h="370840">
                <a:tc>
                  <a:txBody>
                    <a:bodyPr/>
                    <a:lstStyle/>
                    <a:p>
                      <a:r>
                        <a:rPr lang="en-US" sz="1100" dirty="0">
                          <a:latin typeface="Arial Rounded MT Bold" panose="020F0704030504030204" pitchFamily="34" charset="77"/>
                        </a:rPr>
                        <a:t>Deforestation</a:t>
                      </a:r>
                    </a:p>
                  </a:txBody>
                  <a:tcPr/>
                </a:tc>
                <a:tc>
                  <a:txBody>
                    <a:bodyPr/>
                    <a:lstStyle/>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3603794208"/>
                  </a:ext>
                </a:extLst>
              </a:tr>
              <a:tr h="370840">
                <a:tc>
                  <a:txBody>
                    <a:bodyPr/>
                    <a:lstStyle/>
                    <a:p>
                      <a:r>
                        <a:rPr lang="en-US" sz="1100" dirty="0">
                          <a:latin typeface="Arial Rounded MT Bold" panose="020F0704030504030204" pitchFamily="34" charset="77"/>
                        </a:rPr>
                        <a:t>Oil Spills</a:t>
                      </a:r>
                    </a:p>
                  </a:txBody>
                  <a:tcPr/>
                </a:tc>
                <a:tc>
                  <a:txBody>
                    <a:bodyPr/>
                    <a:lstStyle/>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2823565317"/>
                  </a:ext>
                </a:extLst>
              </a:tr>
            </a:tbl>
          </a:graphicData>
        </a:graphic>
      </p:graphicFrame>
      <p:pic>
        <p:nvPicPr>
          <p:cNvPr id="82" name="Picture 81" descr="A high angle view of a dam&#10;&#10;Description automatically generated with low confidence">
            <a:extLst>
              <a:ext uri="{FF2B5EF4-FFF2-40B4-BE49-F238E27FC236}">
                <a16:creationId xmlns:a16="http://schemas.microsoft.com/office/drawing/2014/main" id="{E4B302C8-DD5C-93DE-41BD-57C6FDC6FF07}"/>
              </a:ext>
            </a:extLst>
          </p:cNvPr>
          <p:cNvPicPr>
            <a:picLocks noChangeAspect="1"/>
          </p:cNvPicPr>
          <p:nvPr/>
        </p:nvPicPr>
        <p:blipFill rotWithShape="1">
          <a:blip r:embed="rId12"/>
          <a:srcRect t="37212" r="26179" b="8201"/>
          <a:stretch/>
        </p:blipFill>
        <p:spPr>
          <a:xfrm>
            <a:off x="4554052" y="3586512"/>
            <a:ext cx="1247995" cy="615209"/>
          </a:xfrm>
          <a:prstGeom prst="rect">
            <a:avLst/>
          </a:prstGeom>
        </p:spPr>
      </p:pic>
      <p:pic>
        <p:nvPicPr>
          <p:cNvPr id="84" name="Picture 83" descr="A wooden bridge in the middle of a forest&#10;&#10;Description automatically generated with medium confidence">
            <a:extLst>
              <a:ext uri="{FF2B5EF4-FFF2-40B4-BE49-F238E27FC236}">
                <a16:creationId xmlns:a16="http://schemas.microsoft.com/office/drawing/2014/main" id="{34029BD6-9A56-4B5B-0AC1-896AA9A2B891}"/>
              </a:ext>
            </a:extLst>
          </p:cNvPr>
          <p:cNvPicPr>
            <a:picLocks noChangeAspect="1"/>
          </p:cNvPicPr>
          <p:nvPr/>
        </p:nvPicPr>
        <p:blipFill>
          <a:blip r:embed="rId13"/>
          <a:stretch>
            <a:fillRect/>
          </a:stretch>
        </p:blipFill>
        <p:spPr>
          <a:xfrm>
            <a:off x="175003" y="3585008"/>
            <a:ext cx="951365" cy="628958"/>
          </a:xfrm>
          <a:prstGeom prst="rect">
            <a:avLst/>
          </a:prstGeom>
        </p:spPr>
      </p:pic>
      <p:pic>
        <p:nvPicPr>
          <p:cNvPr id="88" name="Picture 87" descr="Waves crashing on a beach&#10;&#10;Description automatically generated with low confidence">
            <a:extLst>
              <a:ext uri="{FF2B5EF4-FFF2-40B4-BE49-F238E27FC236}">
                <a16:creationId xmlns:a16="http://schemas.microsoft.com/office/drawing/2014/main" id="{88A5B976-C3AB-88F1-BC6A-75D951AFC9EC}"/>
              </a:ext>
            </a:extLst>
          </p:cNvPr>
          <p:cNvPicPr>
            <a:picLocks noChangeAspect="1"/>
          </p:cNvPicPr>
          <p:nvPr/>
        </p:nvPicPr>
        <p:blipFill>
          <a:blip r:embed="rId14"/>
          <a:stretch>
            <a:fillRect/>
          </a:stretch>
        </p:blipFill>
        <p:spPr>
          <a:xfrm>
            <a:off x="1115255" y="3590629"/>
            <a:ext cx="928671" cy="620027"/>
          </a:xfrm>
          <a:prstGeom prst="rect">
            <a:avLst/>
          </a:prstGeom>
        </p:spPr>
      </p:pic>
      <p:pic>
        <p:nvPicPr>
          <p:cNvPr id="90" name="Picture 89" descr="A picture containing sky, mountain, outdoor&#10;&#10;Description automatically generated">
            <a:extLst>
              <a:ext uri="{FF2B5EF4-FFF2-40B4-BE49-F238E27FC236}">
                <a16:creationId xmlns:a16="http://schemas.microsoft.com/office/drawing/2014/main" id="{CBA02DE3-ACE6-45CE-A8AD-6B6B38455BA6}"/>
              </a:ext>
            </a:extLst>
          </p:cNvPr>
          <p:cNvPicPr>
            <a:picLocks noChangeAspect="1"/>
          </p:cNvPicPr>
          <p:nvPr/>
        </p:nvPicPr>
        <p:blipFill rotWithShape="1">
          <a:blip r:embed="rId15"/>
          <a:srcRect l="1446" r="3967"/>
          <a:stretch/>
        </p:blipFill>
        <p:spPr>
          <a:xfrm>
            <a:off x="2041993" y="3588916"/>
            <a:ext cx="873227" cy="615003"/>
          </a:xfrm>
          <a:prstGeom prst="rect">
            <a:avLst/>
          </a:prstGeom>
        </p:spPr>
      </p:pic>
      <p:pic>
        <p:nvPicPr>
          <p:cNvPr id="91" name="Picture 90" descr="A picture containing outdoor, factory, clouds, distance&#10;&#10;Description automatically generated">
            <a:extLst>
              <a:ext uri="{FF2B5EF4-FFF2-40B4-BE49-F238E27FC236}">
                <a16:creationId xmlns:a16="http://schemas.microsoft.com/office/drawing/2014/main" id="{B64ADB8D-1538-F0CB-884B-6EDB935EDA75}"/>
              </a:ext>
            </a:extLst>
          </p:cNvPr>
          <p:cNvPicPr>
            <a:picLocks noChangeAspect="1"/>
          </p:cNvPicPr>
          <p:nvPr/>
        </p:nvPicPr>
        <p:blipFill rotWithShape="1">
          <a:blip r:embed="rId16"/>
          <a:srcRect r="6206"/>
          <a:stretch/>
        </p:blipFill>
        <p:spPr>
          <a:xfrm>
            <a:off x="2912330" y="3593327"/>
            <a:ext cx="860956" cy="611950"/>
          </a:xfrm>
          <a:prstGeom prst="rect">
            <a:avLst/>
          </a:prstGeom>
        </p:spPr>
      </p:pic>
      <p:pic>
        <p:nvPicPr>
          <p:cNvPr id="94" name="Picture 93" descr="A group of people in a body of water&#10;&#10;Description automatically generated with low confidence">
            <a:extLst>
              <a:ext uri="{FF2B5EF4-FFF2-40B4-BE49-F238E27FC236}">
                <a16:creationId xmlns:a16="http://schemas.microsoft.com/office/drawing/2014/main" id="{8AC6CBB4-E80D-8BC1-1554-AC60C37389DD}"/>
              </a:ext>
            </a:extLst>
          </p:cNvPr>
          <p:cNvPicPr>
            <a:picLocks noChangeAspect="1"/>
          </p:cNvPicPr>
          <p:nvPr/>
        </p:nvPicPr>
        <p:blipFill rotWithShape="1">
          <a:blip r:embed="rId17"/>
          <a:srcRect r="11358"/>
          <a:stretch/>
        </p:blipFill>
        <p:spPr>
          <a:xfrm>
            <a:off x="3770124" y="3587561"/>
            <a:ext cx="818386" cy="615499"/>
          </a:xfrm>
          <a:prstGeom prst="rect">
            <a:avLst/>
          </a:prstGeom>
        </p:spPr>
      </p:pic>
      <p:sp>
        <p:nvSpPr>
          <p:cNvPr id="31" name="Rounded Rectangle 30">
            <a:extLst>
              <a:ext uri="{FF2B5EF4-FFF2-40B4-BE49-F238E27FC236}">
                <a16:creationId xmlns:a16="http://schemas.microsoft.com/office/drawing/2014/main" id="{C3239ECD-1A9F-870A-1D42-6A014F67B55F}"/>
              </a:ext>
            </a:extLst>
          </p:cNvPr>
          <p:cNvSpPr/>
          <p:nvPr/>
        </p:nvSpPr>
        <p:spPr>
          <a:xfrm>
            <a:off x="181665" y="3165432"/>
            <a:ext cx="6616329" cy="3256132"/>
          </a:xfrm>
          <a:prstGeom prst="roundRect">
            <a:avLst>
              <a:gd name="adj" fmla="val 2481"/>
            </a:avLst>
          </a:prstGeom>
          <a:noFill/>
          <a:ln w="19050">
            <a:solidFill>
              <a:srgbClr val="00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06CFB23E-214E-5344-B9D7-A193011A5742}"/>
              </a:ext>
            </a:extLst>
          </p:cNvPr>
          <p:cNvCxnSpPr>
            <a:cxnSpLocks/>
          </p:cNvCxnSpPr>
          <p:nvPr/>
        </p:nvCxnSpPr>
        <p:spPr>
          <a:xfrm>
            <a:off x="172442" y="3586419"/>
            <a:ext cx="6633503" cy="0"/>
          </a:xfrm>
          <a:prstGeom prst="line">
            <a:avLst/>
          </a:prstGeom>
          <a:ln w="19050">
            <a:solidFill>
              <a:srgbClr val="38D4D6"/>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7ACBB75-35AA-172C-868C-A6F1469911B9}"/>
              </a:ext>
            </a:extLst>
          </p:cNvPr>
          <p:cNvSpPr txBox="1"/>
          <p:nvPr/>
        </p:nvSpPr>
        <p:spPr>
          <a:xfrm>
            <a:off x="156199" y="3809845"/>
            <a:ext cx="1006222" cy="400110"/>
          </a:xfrm>
          <a:prstGeom prst="rect">
            <a:avLst/>
          </a:prstGeom>
          <a:noFill/>
        </p:spPr>
        <p:txBody>
          <a:bodyPr wrap="square" rtlCol="0">
            <a:spAutoFit/>
          </a:bodyPr>
          <a:lstStyle/>
          <a:p>
            <a:pPr algn="ctr"/>
            <a:r>
              <a:rPr lang="en-US" sz="1000" dirty="0">
                <a:solidFill>
                  <a:schemeClr val="bg1"/>
                </a:solidFill>
                <a:latin typeface="Arial Rounded MT Bold" panose="020F0704030504030204" pitchFamily="34" charset="77"/>
              </a:rPr>
              <a:t>Nature reserve</a:t>
            </a:r>
          </a:p>
        </p:txBody>
      </p:sp>
      <p:sp>
        <p:nvSpPr>
          <p:cNvPr id="97" name="TextBox 96">
            <a:extLst>
              <a:ext uri="{FF2B5EF4-FFF2-40B4-BE49-F238E27FC236}">
                <a16:creationId xmlns:a16="http://schemas.microsoft.com/office/drawing/2014/main" id="{BC073A09-34DB-4062-D630-76A8968ABB7B}"/>
              </a:ext>
            </a:extLst>
          </p:cNvPr>
          <p:cNvSpPr txBox="1"/>
          <p:nvPr/>
        </p:nvSpPr>
        <p:spPr>
          <a:xfrm>
            <a:off x="1066922" y="3942378"/>
            <a:ext cx="1006222" cy="246221"/>
          </a:xfrm>
          <a:prstGeom prst="rect">
            <a:avLst/>
          </a:prstGeom>
          <a:noFill/>
        </p:spPr>
        <p:txBody>
          <a:bodyPr wrap="square" rtlCol="0">
            <a:spAutoFit/>
          </a:bodyPr>
          <a:lstStyle/>
          <a:p>
            <a:pPr algn="ctr"/>
            <a:r>
              <a:rPr lang="en-US" sz="1000" dirty="0">
                <a:solidFill>
                  <a:schemeClr val="bg1"/>
                </a:solidFill>
                <a:latin typeface="Arial Rounded MT Bold" panose="020F0704030504030204" pitchFamily="34" charset="77"/>
              </a:rPr>
              <a:t>Flooding</a:t>
            </a:r>
          </a:p>
        </p:txBody>
      </p:sp>
      <p:sp>
        <p:nvSpPr>
          <p:cNvPr id="98" name="TextBox 97">
            <a:extLst>
              <a:ext uri="{FF2B5EF4-FFF2-40B4-BE49-F238E27FC236}">
                <a16:creationId xmlns:a16="http://schemas.microsoft.com/office/drawing/2014/main" id="{E48C75BE-922C-9D09-FD06-899EF6B11EBB}"/>
              </a:ext>
            </a:extLst>
          </p:cNvPr>
          <p:cNvSpPr txBox="1"/>
          <p:nvPr/>
        </p:nvSpPr>
        <p:spPr>
          <a:xfrm>
            <a:off x="1975495" y="3948144"/>
            <a:ext cx="1006222" cy="246221"/>
          </a:xfrm>
          <a:prstGeom prst="rect">
            <a:avLst/>
          </a:prstGeom>
          <a:noFill/>
        </p:spPr>
        <p:txBody>
          <a:bodyPr wrap="square" rtlCol="0">
            <a:spAutoFit/>
          </a:bodyPr>
          <a:lstStyle/>
          <a:p>
            <a:pPr algn="ctr"/>
            <a:r>
              <a:rPr lang="en-US" sz="1000" dirty="0">
                <a:solidFill>
                  <a:schemeClr val="bg1"/>
                </a:solidFill>
                <a:latin typeface="Arial Rounded MT Bold" panose="020F0704030504030204" pitchFamily="34" charset="77"/>
              </a:rPr>
              <a:t>Landslide</a:t>
            </a:r>
          </a:p>
        </p:txBody>
      </p:sp>
      <p:sp>
        <p:nvSpPr>
          <p:cNvPr id="99" name="TextBox 98">
            <a:extLst>
              <a:ext uri="{FF2B5EF4-FFF2-40B4-BE49-F238E27FC236}">
                <a16:creationId xmlns:a16="http://schemas.microsoft.com/office/drawing/2014/main" id="{EA38AB2F-4276-19D5-25A3-42BD5315F5AC}"/>
              </a:ext>
            </a:extLst>
          </p:cNvPr>
          <p:cNvSpPr txBox="1"/>
          <p:nvPr/>
        </p:nvSpPr>
        <p:spPr>
          <a:xfrm>
            <a:off x="2821825" y="3936991"/>
            <a:ext cx="1006222" cy="246221"/>
          </a:xfrm>
          <a:prstGeom prst="rect">
            <a:avLst/>
          </a:prstGeom>
          <a:noFill/>
        </p:spPr>
        <p:txBody>
          <a:bodyPr wrap="square" rtlCol="0">
            <a:spAutoFit/>
          </a:bodyPr>
          <a:lstStyle/>
          <a:p>
            <a:pPr algn="ctr"/>
            <a:r>
              <a:rPr lang="en-US" sz="1000" dirty="0">
                <a:solidFill>
                  <a:schemeClr val="bg1"/>
                </a:solidFill>
                <a:latin typeface="Arial Rounded MT Bold" panose="020F0704030504030204" pitchFamily="34" charset="77"/>
              </a:rPr>
              <a:t>Forest fire</a:t>
            </a:r>
          </a:p>
        </p:txBody>
      </p:sp>
      <p:sp>
        <p:nvSpPr>
          <p:cNvPr id="100" name="TextBox 99">
            <a:extLst>
              <a:ext uri="{FF2B5EF4-FFF2-40B4-BE49-F238E27FC236}">
                <a16:creationId xmlns:a16="http://schemas.microsoft.com/office/drawing/2014/main" id="{F01CE628-2468-03E5-6367-B359042E60C2}"/>
              </a:ext>
            </a:extLst>
          </p:cNvPr>
          <p:cNvSpPr txBox="1"/>
          <p:nvPr/>
        </p:nvSpPr>
        <p:spPr>
          <a:xfrm>
            <a:off x="3687102" y="3946208"/>
            <a:ext cx="1006222" cy="246221"/>
          </a:xfrm>
          <a:prstGeom prst="rect">
            <a:avLst/>
          </a:prstGeom>
          <a:noFill/>
        </p:spPr>
        <p:txBody>
          <a:bodyPr wrap="square" rtlCol="0">
            <a:spAutoFit/>
          </a:bodyPr>
          <a:lstStyle/>
          <a:p>
            <a:pPr algn="ctr"/>
            <a:r>
              <a:rPr lang="en-US" sz="1000" dirty="0">
                <a:solidFill>
                  <a:schemeClr val="bg1"/>
                </a:solidFill>
                <a:latin typeface="Arial Rounded MT Bold" panose="020F0704030504030204" pitchFamily="34" charset="77"/>
              </a:rPr>
              <a:t>Oil spill</a:t>
            </a:r>
          </a:p>
        </p:txBody>
      </p:sp>
      <p:sp>
        <p:nvSpPr>
          <p:cNvPr id="101" name="TextBox 100">
            <a:extLst>
              <a:ext uri="{FF2B5EF4-FFF2-40B4-BE49-F238E27FC236}">
                <a16:creationId xmlns:a16="http://schemas.microsoft.com/office/drawing/2014/main" id="{94B98CFA-6238-4ED7-2C70-4AF413BE2A72}"/>
              </a:ext>
            </a:extLst>
          </p:cNvPr>
          <p:cNvSpPr txBox="1"/>
          <p:nvPr/>
        </p:nvSpPr>
        <p:spPr>
          <a:xfrm>
            <a:off x="4700088" y="3790261"/>
            <a:ext cx="1006222" cy="400110"/>
          </a:xfrm>
          <a:prstGeom prst="rect">
            <a:avLst/>
          </a:prstGeom>
          <a:solidFill>
            <a:schemeClr val="bg1">
              <a:lumMod val="50000"/>
            </a:schemeClr>
          </a:solidFill>
        </p:spPr>
        <p:txBody>
          <a:bodyPr wrap="square" rtlCol="0">
            <a:spAutoFit/>
          </a:bodyPr>
          <a:lstStyle/>
          <a:p>
            <a:pPr algn="ctr"/>
            <a:r>
              <a:rPr lang="en-US" sz="1000" dirty="0">
                <a:solidFill>
                  <a:schemeClr val="bg1"/>
                </a:solidFill>
                <a:latin typeface="Arial Rounded MT Bold" panose="020F0704030504030204" pitchFamily="34" charset="77"/>
              </a:rPr>
              <a:t>World Heritage Site</a:t>
            </a:r>
          </a:p>
        </p:txBody>
      </p:sp>
    </p:spTree>
    <p:extLst>
      <p:ext uri="{BB962C8B-B14F-4D97-AF65-F5344CB8AC3E}">
        <p14:creationId xmlns:p14="http://schemas.microsoft.com/office/powerpoint/2010/main" val="199682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C812A6-8727-25A1-F04E-1CBF1341A5B2}"/>
              </a:ext>
            </a:extLst>
          </p:cNvPr>
          <p:cNvSpPr/>
          <p:nvPr/>
        </p:nvSpPr>
        <p:spPr>
          <a:xfrm>
            <a:off x="1287" y="6535758"/>
            <a:ext cx="9910205" cy="328446"/>
          </a:xfrm>
          <a:prstGeom prst="rect">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4" name="TextBox 3">
            <a:extLst>
              <a:ext uri="{FF2B5EF4-FFF2-40B4-BE49-F238E27FC236}">
                <a16:creationId xmlns:a16="http://schemas.microsoft.com/office/drawing/2014/main" id="{A04C9CD8-AFF6-3A0B-4566-7A2A8E055082}"/>
              </a:ext>
            </a:extLst>
          </p:cNvPr>
          <p:cNvSpPr txBox="1"/>
          <p:nvPr/>
        </p:nvSpPr>
        <p:spPr>
          <a:xfrm>
            <a:off x="6944448" y="6585474"/>
            <a:ext cx="2942598" cy="21544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dirty="0">
                <a:solidFill>
                  <a:prstClr val="white"/>
                </a:solidFill>
                <a:latin typeface="Arial Rounded MT Bold" panose="020F0704030504030204" pitchFamily="34" charset="77"/>
                <a:cs typeface="Arial"/>
                <a:sym typeface="Arial"/>
              </a:rPr>
              <a:t>Developing Experts Copyright 2022 All Rights Reserved</a:t>
            </a:r>
          </a:p>
        </p:txBody>
      </p:sp>
      <p:sp>
        <p:nvSpPr>
          <p:cNvPr id="5" name="TextBox 4">
            <a:extLst>
              <a:ext uri="{FF2B5EF4-FFF2-40B4-BE49-F238E27FC236}">
                <a16:creationId xmlns:a16="http://schemas.microsoft.com/office/drawing/2014/main" id="{AE428695-B677-9BC4-F0AE-3D9948DD718D}"/>
              </a:ext>
            </a:extLst>
          </p:cNvPr>
          <p:cNvSpPr txBox="1"/>
          <p:nvPr/>
        </p:nvSpPr>
        <p:spPr>
          <a:xfrm>
            <a:off x="4988592" y="173006"/>
            <a:ext cx="3262915"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dirty="0">
                <a:solidFill>
                  <a:prstClr val="white"/>
                </a:solidFill>
                <a:latin typeface="Arial Rounded MT Bold" panose="020F0704030504030204" pitchFamily="34" charset="77"/>
                <a:cs typeface="Arial"/>
                <a:sym typeface="Arial"/>
              </a:rPr>
              <a:t>Careers connected to the human body: </a:t>
            </a:r>
          </a:p>
          <a:p>
            <a:r>
              <a:rPr lang="en-GB" sz="1200" b="1" dirty="0">
                <a:solidFill>
                  <a:prstClr val="white"/>
                </a:solidFill>
                <a:cs typeface="Arial"/>
                <a:sym typeface="Arial"/>
              </a:rPr>
              <a:t>doctor, nurse, massage therapist, personal trainer, theatre technician  </a:t>
            </a:r>
            <a:endParaRPr lang="en-GB" sz="1200" b="1" dirty="0">
              <a:solidFill>
                <a:prstClr val="white"/>
              </a:solidFill>
              <a:latin typeface="Arial Rounded MT Bold" panose="020F0704030504030204" pitchFamily="34" charset="77"/>
              <a:cs typeface="Arial"/>
              <a:sym typeface="Arial"/>
            </a:endParaRPr>
          </a:p>
        </p:txBody>
      </p:sp>
      <p:pic>
        <p:nvPicPr>
          <p:cNvPr id="6" name="Picture 5" descr="A picture containing person, indoor, underpants&#10;&#10;Description automatically generated">
            <a:extLst>
              <a:ext uri="{FF2B5EF4-FFF2-40B4-BE49-F238E27FC236}">
                <a16:creationId xmlns:a16="http://schemas.microsoft.com/office/drawing/2014/main" id="{71F69C02-6148-ED86-77C0-6649E737BFA5}"/>
              </a:ext>
            </a:extLst>
          </p:cNvPr>
          <p:cNvPicPr>
            <a:picLocks noChangeAspect="1"/>
          </p:cNvPicPr>
          <p:nvPr/>
        </p:nvPicPr>
        <p:blipFill>
          <a:blip r:embed="rId2"/>
          <a:stretch>
            <a:fillRect/>
          </a:stretch>
        </p:blipFill>
        <p:spPr>
          <a:xfrm>
            <a:off x="8357966" y="144376"/>
            <a:ext cx="1398042" cy="753631"/>
          </a:xfrm>
          <a:prstGeom prst="rect">
            <a:avLst/>
          </a:prstGeom>
        </p:spPr>
      </p:pic>
      <p:sp>
        <p:nvSpPr>
          <p:cNvPr id="7" name="Rectangle 6">
            <a:extLst>
              <a:ext uri="{FF2B5EF4-FFF2-40B4-BE49-F238E27FC236}">
                <a16:creationId xmlns:a16="http://schemas.microsoft.com/office/drawing/2014/main" id="{3CF10CED-2C8F-A9AC-303D-F60E177A9F4C}"/>
              </a:ext>
            </a:extLst>
          </p:cNvPr>
          <p:cNvSpPr/>
          <p:nvPr/>
        </p:nvSpPr>
        <p:spPr>
          <a:xfrm>
            <a:off x="-5492" y="-6203"/>
            <a:ext cx="9910205" cy="1041722"/>
          </a:xfrm>
          <a:prstGeom prst="rect">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8" name="Rounded Rectangle 78">
            <a:extLst>
              <a:ext uri="{FF2B5EF4-FFF2-40B4-BE49-F238E27FC236}">
                <a16:creationId xmlns:a16="http://schemas.microsoft.com/office/drawing/2014/main" id="{14DD96CB-6F46-D0DD-D66A-1B6D6E143A61}"/>
              </a:ext>
            </a:extLst>
          </p:cNvPr>
          <p:cNvSpPr/>
          <p:nvPr/>
        </p:nvSpPr>
        <p:spPr>
          <a:xfrm>
            <a:off x="971342" y="150923"/>
            <a:ext cx="8769800" cy="734588"/>
          </a:xfrm>
          <a:prstGeom prst="roundRect">
            <a:avLst>
              <a:gd name="adj" fmla="val 11185"/>
            </a:avLst>
          </a:prstGeom>
          <a:noFill/>
          <a:ln w="19050" cap="flat" cmpd="sng" algn="ctr">
            <a:solidFill>
              <a:sysClr val="window" lastClr="FFFFFF"/>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9" name="TextBox 8">
            <a:extLst>
              <a:ext uri="{FF2B5EF4-FFF2-40B4-BE49-F238E27FC236}">
                <a16:creationId xmlns:a16="http://schemas.microsoft.com/office/drawing/2014/main" id="{7FA3381B-A55C-7D8D-C900-C59542E539EF}"/>
              </a:ext>
            </a:extLst>
          </p:cNvPr>
          <p:cNvSpPr txBox="1"/>
          <p:nvPr/>
        </p:nvSpPr>
        <p:spPr>
          <a:xfrm>
            <a:off x="1032658" y="176217"/>
            <a:ext cx="5911790"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a:solidFill>
                  <a:prstClr val="white"/>
                </a:solidFill>
                <a:latin typeface="Arial Rounded MT Bold" panose="020F0704030504030204" pitchFamily="34" charset="77"/>
                <a:cs typeface="Arial"/>
                <a:sym typeface="Arial"/>
              </a:rPr>
              <a:t>Unit Rocket Words: Year 4 -  Living things and their habitats – conservation </a:t>
            </a:r>
          </a:p>
        </p:txBody>
      </p:sp>
      <p:pic>
        <p:nvPicPr>
          <p:cNvPr id="10" name="Picture 9" descr="A picture containing text, tableware, plate, dishware&#10;&#10;Description automatically generated">
            <a:extLst>
              <a:ext uri="{FF2B5EF4-FFF2-40B4-BE49-F238E27FC236}">
                <a16:creationId xmlns:a16="http://schemas.microsoft.com/office/drawing/2014/main" id="{64466B8E-35E6-616A-1A61-30835DCB87B0}"/>
              </a:ext>
            </a:extLst>
          </p:cNvPr>
          <p:cNvPicPr>
            <a:picLocks noChangeAspect="1"/>
          </p:cNvPicPr>
          <p:nvPr/>
        </p:nvPicPr>
        <p:blipFill>
          <a:blip r:embed="rId3"/>
          <a:stretch>
            <a:fillRect/>
          </a:stretch>
        </p:blipFill>
        <p:spPr>
          <a:xfrm>
            <a:off x="80439" y="66992"/>
            <a:ext cx="815839" cy="858358"/>
          </a:xfrm>
          <a:prstGeom prst="rect">
            <a:avLst/>
          </a:prstGeom>
        </p:spPr>
      </p:pic>
      <p:sp>
        <p:nvSpPr>
          <p:cNvPr id="11" name="Oval 10">
            <a:extLst>
              <a:ext uri="{FF2B5EF4-FFF2-40B4-BE49-F238E27FC236}">
                <a16:creationId xmlns:a16="http://schemas.microsoft.com/office/drawing/2014/main" id="{985545BD-ADA6-EE44-6513-D08B767340C5}"/>
              </a:ext>
            </a:extLst>
          </p:cNvPr>
          <p:cNvSpPr/>
          <p:nvPr/>
        </p:nvSpPr>
        <p:spPr>
          <a:xfrm>
            <a:off x="473716" y="872796"/>
            <a:ext cx="394092" cy="370318"/>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2" name="Oval 11">
            <a:extLst>
              <a:ext uri="{FF2B5EF4-FFF2-40B4-BE49-F238E27FC236}">
                <a16:creationId xmlns:a16="http://schemas.microsoft.com/office/drawing/2014/main" id="{686DB173-5347-FED6-6659-03CD736B0233}"/>
              </a:ext>
            </a:extLst>
          </p:cNvPr>
          <p:cNvSpPr/>
          <p:nvPr/>
        </p:nvSpPr>
        <p:spPr>
          <a:xfrm>
            <a:off x="498525" y="892235"/>
            <a:ext cx="344937" cy="331440"/>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3" name="Oval 12">
            <a:extLst>
              <a:ext uri="{FF2B5EF4-FFF2-40B4-BE49-F238E27FC236}">
                <a16:creationId xmlns:a16="http://schemas.microsoft.com/office/drawing/2014/main" id="{63876015-95B3-0EFF-72C4-7386A4AA60B8}"/>
              </a:ext>
            </a:extLst>
          </p:cNvPr>
          <p:cNvSpPr/>
          <p:nvPr/>
        </p:nvSpPr>
        <p:spPr>
          <a:xfrm>
            <a:off x="950896" y="685039"/>
            <a:ext cx="669483" cy="674169"/>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4" name="Oval 13">
            <a:extLst>
              <a:ext uri="{FF2B5EF4-FFF2-40B4-BE49-F238E27FC236}">
                <a16:creationId xmlns:a16="http://schemas.microsoft.com/office/drawing/2014/main" id="{91E013FB-F29D-C8EE-040F-88B312E45ABE}"/>
              </a:ext>
            </a:extLst>
          </p:cNvPr>
          <p:cNvSpPr/>
          <p:nvPr/>
        </p:nvSpPr>
        <p:spPr>
          <a:xfrm>
            <a:off x="982383" y="708699"/>
            <a:ext cx="608200" cy="591655"/>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dirty="0">
              <a:solidFill>
                <a:prstClr val="white"/>
              </a:solidFill>
              <a:cs typeface="Arial"/>
              <a:sym typeface="Arial"/>
            </a:endParaRPr>
          </a:p>
        </p:txBody>
      </p:sp>
      <p:sp>
        <p:nvSpPr>
          <p:cNvPr id="15" name="Oval 14">
            <a:extLst>
              <a:ext uri="{FF2B5EF4-FFF2-40B4-BE49-F238E27FC236}">
                <a16:creationId xmlns:a16="http://schemas.microsoft.com/office/drawing/2014/main" id="{2F225021-1CC2-8692-B0D3-2789711006A1}"/>
              </a:ext>
            </a:extLst>
          </p:cNvPr>
          <p:cNvSpPr/>
          <p:nvPr/>
        </p:nvSpPr>
        <p:spPr>
          <a:xfrm>
            <a:off x="1702216" y="608805"/>
            <a:ext cx="544776" cy="536919"/>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6" name="Oval 15">
            <a:extLst>
              <a:ext uri="{FF2B5EF4-FFF2-40B4-BE49-F238E27FC236}">
                <a16:creationId xmlns:a16="http://schemas.microsoft.com/office/drawing/2014/main" id="{5A43166D-5824-0EEF-04AE-DDF28DFF1756}"/>
              </a:ext>
            </a:extLst>
          </p:cNvPr>
          <p:cNvSpPr/>
          <p:nvPr/>
        </p:nvSpPr>
        <p:spPr>
          <a:xfrm>
            <a:off x="1724632" y="629226"/>
            <a:ext cx="501550" cy="482139"/>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7" name="Oval 16">
            <a:extLst>
              <a:ext uri="{FF2B5EF4-FFF2-40B4-BE49-F238E27FC236}">
                <a16:creationId xmlns:a16="http://schemas.microsoft.com/office/drawing/2014/main" id="{ED92A042-41DD-4162-5313-70B0078CA156}"/>
              </a:ext>
            </a:extLst>
          </p:cNvPr>
          <p:cNvSpPr/>
          <p:nvPr/>
        </p:nvSpPr>
        <p:spPr>
          <a:xfrm>
            <a:off x="2311017" y="739610"/>
            <a:ext cx="533822" cy="524656"/>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8" name="Oval 17">
            <a:extLst>
              <a:ext uri="{FF2B5EF4-FFF2-40B4-BE49-F238E27FC236}">
                <a16:creationId xmlns:a16="http://schemas.microsoft.com/office/drawing/2014/main" id="{5B359445-ABCD-4E17-FD73-E9DDC7EBD832}"/>
              </a:ext>
            </a:extLst>
          </p:cNvPr>
          <p:cNvSpPr/>
          <p:nvPr/>
        </p:nvSpPr>
        <p:spPr>
          <a:xfrm>
            <a:off x="2337215" y="762427"/>
            <a:ext cx="483323" cy="473345"/>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19" name="Oval 18">
            <a:extLst>
              <a:ext uri="{FF2B5EF4-FFF2-40B4-BE49-F238E27FC236}">
                <a16:creationId xmlns:a16="http://schemas.microsoft.com/office/drawing/2014/main" id="{52636BC4-9192-1D41-975C-1C93FA96645A}"/>
              </a:ext>
            </a:extLst>
          </p:cNvPr>
          <p:cNvSpPr/>
          <p:nvPr/>
        </p:nvSpPr>
        <p:spPr>
          <a:xfrm>
            <a:off x="2900076" y="586709"/>
            <a:ext cx="544776" cy="524656"/>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20" name="Oval 19">
            <a:extLst>
              <a:ext uri="{FF2B5EF4-FFF2-40B4-BE49-F238E27FC236}">
                <a16:creationId xmlns:a16="http://schemas.microsoft.com/office/drawing/2014/main" id="{ECB3783E-BA32-DB30-98B1-19993126E2CC}"/>
              </a:ext>
            </a:extLst>
          </p:cNvPr>
          <p:cNvSpPr/>
          <p:nvPr/>
        </p:nvSpPr>
        <p:spPr>
          <a:xfrm>
            <a:off x="2930250" y="611049"/>
            <a:ext cx="486001" cy="483750"/>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21" name="Oval 20">
            <a:extLst>
              <a:ext uri="{FF2B5EF4-FFF2-40B4-BE49-F238E27FC236}">
                <a16:creationId xmlns:a16="http://schemas.microsoft.com/office/drawing/2014/main" id="{7351A026-4168-C0B6-98EF-D26E33DD0F7A}"/>
              </a:ext>
            </a:extLst>
          </p:cNvPr>
          <p:cNvSpPr/>
          <p:nvPr/>
        </p:nvSpPr>
        <p:spPr>
          <a:xfrm>
            <a:off x="3510258" y="757004"/>
            <a:ext cx="486961" cy="448363"/>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22" name="Oval 21">
            <a:extLst>
              <a:ext uri="{FF2B5EF4-FFF2-40B4-BE49-F238E27FC236}">
                <a16:creationId xmlns:a16="http://schemas.microsoft.com/office/drawing/2014/main" id="{8852819A-E01C-AC4B-EF4C-8E4885B79C7B}"/>
              </a:ext>
            </a:extLst>
          </p:cNvPr>
          <p:cNvSpPr/>
          <p:nvPr/>
        </p:nvSpPr>
        <p:spPr>
          <a:xfrm>
            <a:off x="3534520" y="776486"/>
            <a:ext cx="439018" cy="411325"/>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23" name="Oval 22">
            <a:extLst>
              <a:ext uri="{FF2B5EF4-FFF2-40B4-BE49-F238E27FC236}">
                <a16:creationId xmlns:a16="http://schemas.microsoft.com/office/drawing/2014/main" id="{E70E630E-F59C-EA94-4A2A-DA6EF34191D1}"/>
              </a:ext>
            </a:extLst>
          </p:cNvPr>
          <p:cNvSpPr/>
          <p:nvPr/>
        </p:nvSpPr>
        <p:spPr>
          <a:xfrm>
            <a:off x="4066364" y="778372"/>
            <a:ext cx="356391" cy="329183"/>
          </a:xfrm>
          <a:prstGeom prst="ellipse">
            <a:avLst/>
          </a:prstGeom>
          <a:solidFill>
            <a:sysClr val="window" lastClr="FFFFFF"/>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24" name="Oval 23">
            <a:extLst>
              <a:ext uri="{FF2B5EF4-FFF2-40B4-BE49-F238E27FC236}">
                <a16:creationId xmlns:a16="http://schemas.microsoft.com/office/drawing/2014/main" id="{B60F9AF0-F67F-8A3A-31E4-AD959F512A10}"/>
              </a:ext>
            </a:extLst>
          </p:cNvPr>
          <p:cNvSpPr/>
          <p:nvPr/>
        </p:nvSpPr>
        <p:spPr>
          <a:xfrm>
            <a:off x="4086253" y="796878"/>
            <a:ext cx="314895" cy="289836"/>
          </a:xfrm>
          <a:prstGeom prst="ellipse">
            <a:avLst/>
          </a:prstGeom>
          <a:solidFill>
            <a:srgbClr val="38D4D6"/>
          </a:solidFill>
          <a:ln w="1270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pic>
        <p:nvPicPr>
          <p:cNvPr id="25" name="Picture 24" descr="Icon&#10;&#10;Description automatically generated">
            <a:extLst>
              <a:ext uri="{FF2B5EF4-FFF2-40B4-BE49-F238E27FC236}">
                <a16:creationId xmlns:a16="http://schemas.microsoft.com/office/drawing/2014/main" id="{AD4092AD-DB6F-F451-19AB-19CEF0D3CD1E}"/>
              </a:ext>
            </a:extLst>
          </p:cNvPr>
          <p:cNvPicPr>
            <a:picLocks noChangeAspect="1"/>
          </p:cNvPicPr>
          <p:nvPr/>
        </p:nvPicPr>
        <p:blipFill>
          <a:blip r:embed="rId4"/>
          <a:stretch>
            <a:fillRect/>
          </a:stretch>
        </p:blipFill>
        <p:spPr>
          <a:xfrm>
            <a:off x="446987" y="845624"/>
            <a:ext cx="422072" cy="395999"/>
          </a:xfrm>
          <a:prstGeom prst="rect">
            <a:avLst/>
          </a:prstGeom>
        </p:spPr>
      </p:pic>
      <p:pic>
        <p:nvPicPr>
          <p:cNvPr id="26" name="Picture 25" descr="Icon&#10;&#10;Description automatically generated">
            <a:extLst>
              <a:ext uri="{FF2B5EF4-FFF2-40B4-BE49-F238E27FC236}">
                <a16:creationId xmlns:a16="http://schemas.microsoft.com/office/drawing/2014/main" id="{BCD9890B-C9AD-470D-1C40-C1274A0D10B3}"/>
              </a:ext>
            </a:extLst>
          </p:cNvPr>
          <p:cNvPicPr>
            <a:picLocks noChangeAspect="1"/>
          </p:cNvPicPr>
          <p:nvPr/>
        </p:nvPicPr>
        <p:blipFill>
          <a:blip r:embed="rId5"/>
          <a:stretch>
            <a:fillRect/>
          </a:stretch>
        </p:blipFill>
        <p:spPr>
          <a:xfrm>
            <a:off x="1017894" y="770379"/>
            <a:ext cx="537111" cy="377947"/>
          </a:xfrm>
          <a:prstGeom prst="rect">
            <a:avLst/>
          </a:prstGeom>
        </p:spPr>
      </p:pic>
      <p:pic>
        <p:nvPicPr>
          <p:cNvPr id="27" name="Picture 26" descr="Icon&#10;&#10;Description automatically generated">
            <a:extLst>
              <a:ext uri="{FF2B5EF4-FFF2-40B4-BE49-F238E27FC236}">
                <a16:creationId xmlns:a16="http://schemas.microsoft.com/office/drawing/2014/main" id="{E1558BF3-A1C2-6043-8CD2-255922CF0BCB}"/>
              </a:ext>
            </a:extLst>
          </p:cNvPr>
          <p:cNvPicPr>
            <a:picLocks noChangeAspect="1"/>
          </p:cNvPicPr>
          <p:nvPr/>
        </p:nvPicPr>
        <p:blipFill>
          <a:blip r:embed="rId6"/>
          <a:stretch>
            <a:fillRect/>
          </a:stretch>
        </p:blipFill>
        <p:spPr>
          <a:xfrm>
            <a:off x="1760633" y="655619"/>
            <a:ext cx="391342" cy="429352"/>
          </a:xfrm>
          <a:prstGeom prst="rect">
            <a:avLst/>
          </a:prstGeom>
        </p:spPr>
      </p:pic>
      <p:pic>
        <p:nvPicPr>
          <p:cNvPr id="28" name="Picture 27" descr="Icon&#10;&#10;Description automatically generated">
            <a:extLst>
              <a:ext uri="{FF2B5EF4-FFF2-40B4-BE49-F238E27FC236}">
                <a16:creationId xmlns:a16="http://schemas.microsoft.com/office/drawing/2014/main" id="{933B0A19-EE75-53AB-DB1A-2C418428A8BB}"/>
              </a:ext>
            </a:extLst>
          </p:cNvPr>
          <p:cNvPicPr>
            <a:picLocks noChangeAspect="1"/>
          </p:cNvPicPr>
          <p:nvPr/>
        </p:nvPicPr>
        <p:blipFill>
          <a:blip r:embed="rId7"/>
          <a:stretch>
            <a:fillRect/>
          </a:stretch>
        </p:blipFill>
        <p:spPr>
          <a:xfrm>
            <a:off x="2995656" y="637178"/>
            <a:ext cx="353616" cy="414453"/>
          </a:xfrm>
          <a:prstGeom prst="rect">
            <a:avLst/>
          </a:prstGeom>
        </p:spPr>
      </p:pic>
      <p:pic>
        <p:nvPicPr>
          <p:cNvPr id="29" name="Picture 28" descr="Icon&#10;&#10;Description automatically generated">
            <a:extLst>
              <a:ext uri="{FF2B5EF4-FFF2-40B4-BE49-F238E27FC236}">
                <a16:creationId xmlns:a16="http://schemas.microsoft.com/office/drawing/2014/main" id="{325150E2-3A77-3E49-17E0-DA9F5315DF20}"/>
              </a:ext>
            </a:extLst>
          </p:cNvPr>
          <p:cNvPicPr>
            <a:picLocks noChangeAspect="1"/>
          </p:cNvPicPr>
          <p:nvPr/>
        </p:nvPicPr>
        <p:blipFill>
          <a:blip r:embed="rId8"/>
          <a:stretch>
            <a:fillRect/>
          </a:stretch>
        </p:blipFill>
        <p:spPr>
          <a:xfrm>
            <a:off x="3572019" y="851276"/>
            <a:ext cx="373687" cy="254678"/>
          </a:xfrm>
          <a:prstGeom prst="rect">
            <a:avLst/>
          </a:prstGeom>
        </p:spPr>
      </p:pic>
      <p:pic>
        <p:nvPicPr>
          <p:cNvPr id="30" name="Picture 29" descr="Icon&#10;&#10;Description automatically generated">
            <a:extLst>
              <a:ext uri="{FF2B5EF4-FFF2-40B4-BE49-F238E27FC236}">
                <a16:creationId xmlns:a16="http://schemas.microsoft.com/office/drawing/2014/main" id="{8FA0B05D-3A91-5D5F-208A-DD4187A245C9}"/>
              </a:ext>
            </a:extLst>
          </p:cNvPr>
          <p:cNvPicPr>
            <a:picLocks noChangeAspect="1"/>
          </p:cNvPicPr>
          <p:nvPr/>
        </p:nvPicPr>
        <p:blipFill>
          <a:blip r:embed="rId9"/>
          <a:stretch>
            <a:fillRect/>
          </a:stretch>
        </p:blipFill>
        <p:spPr>
          <a:xfrm>
            <a:off x="4017720" y="687582"/>
            <a:ext cx="486961" cy="462643"/>
          </a:xfrm>
          <a:prstGeom prst="rect">
            <a:avLst/>
          </a:prstGeom>
        </p:spPr>
      </p:pic>
      <p:pic>
        <p:nvPicPr>
          <p:cNvPr id="31" name="Picture 30" descr="Icon&#10;&#10;Description automatically generated">
            <a:extLst>
              <a:ext uri="{FF2B5EF4-FFF2-40B4-BE49-F238E27FC236}">
                <a16:creationId xmlns:a16="http://schemas.microsoft.com/office/drawing/2014/main" id="{E69E235C-D8E7-CB90-89F9-B62677CE5F77}"/>
              </a:ext>
            </a:extLst>
          </p:cNvPr>
          <p:cNvPicPr>
            <a:picLocks noChangeAspect="1"/>
          </p:cNvPicPr>
          <p:nvPr/>
        </p:nvPicPr>
        <p:blipFill>
          <a:blip r:embed="rId10"/>
          <a:stretch>
            <a:fillRect/>
          </a:stretch>
        </p:blipFill>
        <p:spPr>
          <a:xfrm>
            <a:off x="2231064" y="662735"/>
            <a:ext cx="647405" cy="604879"/>
          </a:xfrm>
          <a:prstGeom prst="rect">
            <a:avLst/>
          </a:prstGeom>
        </p:spPr>
      </p:pic>
      <p:sp>
        <p:nvSpPr>
          <p:cNvPr id="32" name="Rounded Rectangle 26">
            <a:extLst>
              <a:ext uri="{FF2B5EF4-FFF2-40B4-BE49-F238E27FC236}">
                <a16:creationId xmlns:a16="http://schemas.microsoft.com/office/drawing/2014/main" id="{141B4F7B-9962-281E-B547-9BC64584F7F8}"/>
              </a:ext>
            </a:extLst>
          </p:cNvPr>
          <p:cNvSpPr/>
          <p:nvPr/>
        </p:nvSpPr>
        <p:spPr>
          <a:xfrm>
            <a:off x="178048" y="1503576"/>
            <a:ext cx="9563094" cy="4958208"/>
          </a:xfrm>
          <a:prstGeom prst="roundRect">
            <a:avLst>
              <a:gd name="adj" fmla="val 2002"/>
            </a:avLst>
          </a:prstGeom>
          <a:noFill/>
          <a:ln w="28575" cap="flat" cmpd="sng" algn="ctr">
            <a:solidFill>
              <a:srgbClr val="55C7CC"/>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sz="1200" dirty="0">
              <a:solidFill>
                <a:srgbClr val="33CCCC"/>
              </a:solidFill>
              <a:latin typeface="Arial Rounded MT Bold" panose="020F0704030504030204" pitchFamily="34" charset="77"/>
              <a:cs typeface="Arial"/>
              <a:sym typeface="Arial"/>
            </a:endParaRPr>
          </a:p>
        </p:txBody>
      </p:sp>
      <p:grpSp>
        <p:nvGrpSpPr>
          <p:cNvPr id="33" name="Group 32">
            <a:extLst>
              <a:ext uri="{FF2B5EF4-FFF2-40B4-BE49-F238E27FC236}">
                <a16:creationId xmlns:a16="http://schemas.microsoft.com/office/drawing/2014/main" id="{D4C43AC3-2A0D-96CA-F85D-61E839BA80D3}"/>
              </a:ext>
            </a:extLst>
          </p:cNvPr>
          <p:cNvGrpSpPr/>
          <p:nvPr/>
        </p:nvGrpSpPr>
        <p:grpSpPr>
          <a:xfrm>
            <a:off x="3758715" y="1097384"/>
            <a:ext cx="2385997" cy="617273"/>
            <a:chOff x="4168240" y="976588"/>
            <a:chExt cx="2385997" cy="617273"/>
          </a:xfrm>
        </p:grpSpPr>
        <p:pic>
          <p:nvPicPr>
            <p:cNvPr id="46" name="Picture 45" descr="A picture containing logo&#10;&#10;Description automatically generated">
              <a:extLst>
                <a:ext uri="{FF2B5EF4-FFF2-40B4-BE49-F238E27FC236}">
                  <a16:creationId xmlns:a16="http://schemas.microsoft.com/office/drawing/2014/main" id="{BF2B0DAB-BC63-0556-BC78-572AE6F51B67}"/>
                </a:ext>
              </a:extLst>
            </p:cNvPr>
            <p:cNvPicPr>
              <a:picLocks noChangeAspect="1"/>
            </p:cNvPicPr>
            <p:nvPr/>
          </p:nvPicPr>
          <p:blipFill>
            <a:blip r:embed="rId11"/>
            <a:stretch>
              <a:fillRect/>
            </a:stretch>
          </p:blipFill>
          <p:spPr>
            <a:xfrm>
              <a:off x="4168240" y="976588"/>
              <a:ext cx="2385997" cy="617273"/>
            </a:xfrm>
            <a:prstGeom prst="rect">
              <a:avLst/>
            </a:prstGeom>
          </p:spPr>
        </p:pic>
        <p:sp>
          <p:nvSpPr>
            <p:cNvPr id="47" name="Rectangle 46">
              <a:extLst>
                <a:ext uri="{FF2B5EF4-FFF2-40B4-BE49-F238E27FC236}">
                  <a16:creationId xmlns:a16="http://schemas.microsoft.com/office/drawing/2014/main" id="{5DA5E9E5-03B7-7884-5615-A643B3393083}"/>
                </a:ext>
              </a:extLst>
            </p:cNvPr>
            <p:cNvSpPr/>
            <p:nvPr/>
          </p:nvSpPr>
          <p:spPr>
            <a:xfrm>
              <a:off x="4443387" y="1110052"/>
              <a:ext cx="1738462" cy="234537"/>
            </a:xfrm>
            <a:prstGeom prst="rect">
              <a:avLst/>
            </a:prstGeom>
            <a:solidFill>
              <a:srgbClr val="55C7CC"/>
            </a:solidFill>
            <a:ln w="12700" cap="flat" cmpd="sng" algn="ctr">
              <a:solidFill>
                <a:srgbClr val="55C7CC"/>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endParaRPr lang="en-US">
                <a:solidFill>
                  <a:prstClr val="white"/>
                </a:solidFill>
                <a:cs typeface="Arial"/>
                <a:sym typeface="Arial"/>
              </a:endParaRPr>
            </a:p>
          </p:txBody>
        </p:sp>
        <p:sp>
          <p:nvSpPr>
            <p:cNvPr id="48" name="TextBox 35">
              <a:extLst>
                <a:ext uri="{FF2B5EF4-FFF2-40B4-BE49-F238E27FC236}">
                  <a16:creationId xmlns:a16="http://schemas.microsoft.com/office/drawing/2014/main" id="{6D501FD7-4CF9-8EA6-A4DE-A52664C53547}"/>
                </a:ext>
              </a:extLst>
            </p:cNvPr>
            <p:cNvSpPr txBox="1"/>
            <p:nvPr/>
          </p:nvSpPr>
          <p:spPr>
            <a:xfrm>
              <a:off x="4495778" y="1047935"/>
              <a:ext cx="1388457" cy="307777"/>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dirty="0">
                  <a:solidFill>
                    <a:prstClr val="white"/>
                  </a:solidFill>
                  <a:latin typeface="Arial Rounded MT Bold" panose="020F0704030504030204" pitchFamily="34" charset="77"/>
                  <a:cs typeface="Arial"/>
                  <a:sym typeface="Arial"/>
                </a:rPr>
                <a:t>Rocket Words</a:t>
              </a:r>
            </a:p>
          </p:txBody>
        </p:sp>
      </p:grpSp>
      <p:graphicFrame>
        <p:nvGraphicFramePr>
          <p:cNvPr id="49" name="Table 49">
            <a:extLst>
              <a:ext uri="{FF2B5EF4-FFF2-40B4-BE49-F238E27FC236}">
                <a16:creationId xmlns:a16="http://schemas.microsoft.com/office/drawing/2014/main" id="{A71DEB02-4A25-E276-29AB-498F998E4327}"/>
              </a:ext>
            </a:extLst>
          </p:cNvPr>
          <p:cNvGraphicFramePr>
            <a:graphicFrameLocks noGrp="1"/>
          </p:cNvGraphicFramePr>
          <p:nvPr>
            <p:extLst>
              <p:ext uri="{D42A27DB-BD31-4B8C-83A1-F6EECF244321}">
                <p14:modId xmlns:p14="http://schemas.microsoft.com/office/powerpoint/2010/main" val="1372374912"/>
              </p:ext>
            </p:extLst>
          </p:nvPr>
        </p:nvGraphicFramePr>
        <p:xfrm>
          <a:off x="203930" y="1503576"/>
          <a:ext cx="9569324" cy="4967796"/>
        </p:xfrm>
        <a:graphic>
          <a:graphicData uri="http://schemas.openxmlformats.org/drawingml/2006/table">
            <a:tbl>
              <a:tblPr firstRow="1" bandRow="1">
                <a:tableStyleId>{5940675A-B579-460E-94D1-54222C63F5DA}</a:tableStyleId>
              </a:tblPr>
              <a:tblGrid>
                <a:gridCol w="943934">
                  <a:extLst>
                    <a:ext uri="{9D8B030D-6E8A-4147-A177-3AD203B41FA5}">
                      <a16:colId xmlns:a16="http://schemas.microsoft.com/office/drawing/2014/main" val="3026226975"/>
                    </a:ext>
                  </a:extLst>
                </a:gridCol>
                <a:gridCol w="1804198">
                  <a:extLst>
                    <a:ext uri="{9D8B030D-6E8A-4147-A177-3AD203B41FA5}">
                      <a16:colId xmlns:a16="http://schemas.microsoft.com/office/drawing/2014/main" val="3221535102"/>
                    </a:ext>
                  </a:extLst>
                </a:gridCol>
                <a:gridCol w="6821192">
                  <a:extLst>
                    <a:ext uri="{9D8B030D-6E8A-4147-A177-3AD203B41FA5}">
                      <a16:colId xmlns:a16="http://schemas.microsoft.com/office/drawing/2014/main" val="464838996"/>
                    </a:ext>
                  </a:extLst>
                </a:gridCol>
              </a:tblGrid>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migrate</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to move from one area to another</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7747880"/>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monsoon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rainy season </a:t>
                      </a: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225897785"/>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deforestation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the cutting down of forests, including rainforests</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3298953282"/>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biodiversity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pPr rtl="0"/>
                      <a:r>
                        <a:rPr lang="en-GB" sz="1200" b="0" i="0" u="none" strike="noStrike" kern="1200" dirty="0">
                          <a:solidFill>
                            <a:srgbClr val="807E80"/>
                          </a:solidFill>
                          <a:effectLst/>
                          <a:latin typeface="Arial Rounded MT Bold" panose="020F0704030504030204" pitchFamily="34" charset="0"/>
                          <a:ea typeface="+mn-ea"/>
                          <a:cs typeface="+mn-cs"/>
                        </a:rPr>
                        <a:t>the variety of living things</a:t>
                      </a:r>
                      <a:endParaRPr lang="en-GB" sz="1200" b="0" dirty="0">
                        <a:solidFill>
                          <a:srgbClr val="807E80"/>
                        </a:solidFill>
                        <a:effectLst/>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1478783349"/>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emissions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pPr rtl="0"/>
                      <a:r>
                        <a:rPr lang="en-GB" sz="1200" b="0" i="0" u="none" strike="noStrike" kern="1200" dirty="0">
                          <a:solidFill>
                            <a:srgbClr val="807E80"/>
                          </a:solidFill>
                          <a:effectLst/>
                          <a:latin typeface="Arial Rounded MT Bold" panose="020F0704030504030204" pitchFamily="34" charset="0"/>
                          <a:ea typeface="+mn-ea"/>
                          <a:cs typeface="+mn-cs"/>
                        </a:rPr>
                        <a:t>the production or discharge of something, especially gas or radiation</a:t>
                      </a:r>
                      <a:endParaRPr lang="en-GB" sz="1200" b="0" dirty="0">
                        <a:solidFill>
                          <a:srgbClr val="807E80"/>
                        </a:solidFill>
                        <a:effectLst/>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1975328490"/>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pollution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harmful or poisonous substances</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3759116404"/>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pesticide</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a chemical substance used to kill insects that harm plants and crops</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430366432"/>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contaminate</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to make something impure by adding a poisonous or polluting substance</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3836213977"/>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drought</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a long period of time where there is a shortage of water</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795918628"/>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freshwater</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pPr rtl="0"/>
                      <a:r>
                        <a:rPr lang="en-GB" sz="1200" b="0" i="0" u="none" strike="noStrike" kern="1200" dirty="0">
                          <a:solidFill>
                            <a:srgbClr val="807E80"/>
                          </a:solidFill>
                          <a:effectLst/>
                          <a:latin typeface="Arial Rounded MT Bold" panose="020F0704030504030204" pitchFamily="34" charset="0"/>
                          <a:ea typeface="+mn-ea"/>
                          <a:cs typeface="+mn-cs"/>
                        </a:rPr>
                        <a:t>water that does not contain salt</a:t>
                      </a:r>
                      <a:endParaRPr lang="en-GB" sz="1200" b="0" dirty="0">
                        <a:solidFill>
                          <a:srgbClr val="807E80"/>
                        </a:solidFill>
                        <a:effectLst/>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87658684"/>
                  </a:ext>
                </a:extLst>
              </a:tr>
              <a:tr h="413983">
                <a:tc>
                  <a:txBody>
                    <a:bodyPr/>
                    <a:lstStyle/>
                    <a:p>
                      <a:endParaRPr lang="en-GB"/>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marine sanctuaries </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tc>
                  <a:txBody>
                    <a:bodyPr/>
                    <a:lstStyle/>
                    <a:p>
                      <a:pPr rtl="0"/>
                      <a:r>
                        <a:rPr lang="en-GB" sz="1200" b="0" i="0" u="none" strike="noStrike" kern="1200" dirty="0">
                          <a:solidFill>
                            <a:srgbClr val="807E80"/>
                          </a:solidFill>
                          <a:effectLst/>
                          <a:latin typeface="Arial Rounded MT Bold" panose="020F0704030504030204" pitchFamily="34" charset="0"/>
                          <a:ea typeface="+mn-ea"/>
                          <a:cs typeface="+mn-cs"/>
                        </a:rPr>
                        <a:t>ocean areas that protect the wildlife from harm</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solidFill>
                        <a:srgbClr val="38D4D6"/>
                      </a:solidFill>
                      <a:prstDash val="solid"/>
                      <a:round/>
                      <a:headEnd type="none" w="med" len="med"/>
                      <a:tailEnd type="none" w="med" len="med"/>
                    </a:lnB>
                  </a:tcPr>
                </a:tc>
                <a:extLst>
                  <a:ext uri="{0D108BD9-81ED-4DB2-BD59-A6C34878D82A}">
                    <a16:rowId xmlns:a16="http://schemas.microsoft.com/office/drawing/2014/main" val="2558354238"/>
                  </a:ext>
                </a:extLst>
              </a:tr>
              <a:tr h="413983">
                <a:tc>
                  <a:txBody>
                    <a:bodyPr/>
                    <a:lstStyle/>
                    <a:p>
                      <a:endParaRPr lang="en-GB" dirty="0"/>
                    </a:p>
                  </a:txBody>
                  <a:tcPr>
                    <a:lnL w="28575" cap="flat" cmpd="sng" algn="ctr">
                      <a:no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GB" sz="1200" dirty="0">
                          <a:solidFill>
                            <a:srgbClr val="807E80"/>
                          </a:solidFill>
                          <a:latin typeface="Arial Rounded MT Bold" panose="020F0704030504030204" pitchFamily="34" charset="0"/>
                        </a:rPr>
                        <a:t>conservation areas</a:t>
                      </a:r>
                    </a:p>
                  </a:txBody>
                  <a:tcPr>
                    <a:lnL w="28575" cap="flat" cmpd="sng" algn="ctr">
                      <a:solidFill>
                        <a:srgbClr val="38D4D6"/>
                      </a:solidFill>
                      <a:prstDash val="solid"/>
                      <a:round/>
                      <a:headEnd type="none" w="med" len="med"/>
                      <a:tailEnd type="none" w="med" len="med"/>
                    </a:lnL>
                    <a:lnR w="28575" cap="flat" cmpd="sng" algn="ctr">
                      <a:solidFill>
                        <a:srgbClr val="38D4D6"/>
                      </a:solid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GB" sz="1200" b="0" i="0" u="none" strike="noStrike" kern="1200" dirty="0">
                          <a:solidFill>
                            <a:srgbClr val="807E80"/>
                          </a:solidFill>
                          <a:effectLst/>
                          <a:latin typeface="Arial Rounded MT Bold" panose="020F0704030504030204" pitchFamily="34" charset="0"/>
                          <a:ea typeface="+mn-ea"/>
                          <a:cs typeface="+mn-cs"/>
                        </a:rPr>
                        <a:t>areas on land or sea that protect the wildlife from harm</a:t>
                      </a:r>
                      <a:endParaRPr lang="en-GB" sz="1200" dirty="0">
                        <a:solidFill>
                          <a:srgbClr val="807E80"/>
                        </a:solidFill>
                        <a:latin typeface="Arial Rounded MT Bold" panose="020F0704030504030204" pitchFamily="34" charset="0"/>
                      </a:endParaRPr>
                    </a:p>
                  </a:txBody>
                  <a:tcPr>
                    <a:lnL w="28575" cap="flat" cmpd="sng" algn="ctr">
                      <a:solidFill>
                        <a:srgbClr val="38D4D6"/>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38D4D6"/>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570484309"/>
                  </a:ext>
                </a:extLst>
              </a:tr>
            </a:tbl>
          </a:graphicData>
        </a:graphic>
      </p:graphicFrame>
      <p:pic>
        <p:nvPicPr>
          <p:cNvPr id="51" name="Picture 50" descr="Birds flying in the sky&#10;&#10;Description automatically generated">
            <a:extLst>
              <a:ext uri="{FF2B5EF4-FFF2-40B4-BE49-F238E27FC236}">
                <a16:creationId xmlns:a16="http://schemas.microsoft.com/office/drawing/2014/main" id="{890E1F83-2D81-4A9B-DA5D-1E20D6C52B6F}"/>
              </a:ext>
            </a:extLst>
          </p:cNvPr>
          <p:cNvPicPr>
            <a:picLocks noChangeAspect="1"/>
          </p:cNvPicPr>
          <p:nvPr/>
        </p:nvPicPr>
        <p:blipFill rotWithShape="1">
          <a:blip r:embed="rId12"/>
          <a:srcRect l="12546" t="30227" r="12546" b="15146"/>
          <a:stretch/>
        </p:blipFill>
        <p:spPr>
          <a:xfrm>
            <a:off x="394883" y="1554427"/>
            <a:ext cx="493756" cy="315012"/>
          </a:xfrm>
          <a:prstGeom prst="rect">
            <a:avLst/>
          </a:prstGeom>
        </p:spPr>
      </p:pic>
      <p:pic>
        <p:nvPicPr>
          <p:cNvPr id="53" name="Picture 52" descr="A picture containing outdoor&#10;&#10;Description automatically generated">
            <a:extLst>
              <a:ext uri="{FF2B5EF4-FFF2-40B4-BE49-F238E27FC236}">
                <a16:creationId xmlns:a16="http://schemas.microsoft.com/office/drawing/2014/main" id="{A29210D4-8B65-7D12-8864-2260EE645260}"/>
              </a:ext>
            </a:extLst>
          </p:cNvPr>
          <p:cNvPicPr>
            <a:picLocks noChangeAspect="1"/>
          </p:cNvPicPr>
          <p:nvPr/>
        </p:nvPicPr>
        <p:blipFill>
          <a:blip r:embed="rId13"/>
          <a:stretch>
            <a:fillRect/>
          </a:stretch>
        </p:blipFill>
        <p:spPr>
          <a:xfrm>
            <a:off x="394883" y="1930236"/>
            <a:ext cx="493757" cy="370318"/>
          </a:xfrm>
          <a:prstGeom prst="rect">
            <a:avLst/>
          </a:prstGeom>
        </p:spPr>
      </p:pic>
      <p:pic>
        <p:nvPicPr>
          <p:cNvPr id="55" name="Picture 54" descr="A picture containing outdoor, grass, nature&#10;&#10;Description automatically generated">
            <a:extLst>
              <a:ext uri="{FF2B5EF4-FFF2-40B4-BE49-F238E27FC236}">
                <a16:creationId xmlns:a16="http://schemas.microsoft.com/office/drawing/2014/main" id="{9067882F-2E1C-D911-8D11-C698E67D36DD}"/>
              </a:ext>
            </a:extLst>
          </p:cNvPr>
          <p:cNvPicPr>
            <a:picLocks noChangeAspect="1"/>
          </p:cNvPicPr>
          <p:nvPr/>
        </p:nvPicPr>
        <p:blipFill>
          <a:blip r:embed="rId14"/>
          <a:stretch>
            <a:fillRect/>
          </a:stretch>
        </p:blipFill>
        <p:spPr>
          <a:xfrm>
            <a:off x="394883" y="2367987"/>
            <a:ext cx="493757" cy="329171"/>
          </a:xfrm>
          <a:prstGeom prst="rect">
            <a:avLst/>
          </a:prstGeom>
        </p:spPr>
      </p:pic>
      <p:pic>
        <p:nvPicPr>
          <p:cNvPr id="57" name="Picture 56" descr="A bee on a flower&#10;&#10;Description automatically generated">
            <a:extLst>
              <a:ext uri="{FF2B5EF4-FFF2-40B4-BE49-F238E27FC236}">
                <a16:creationId xmlns:a16="http://schemas.microsoft.com/office/drawing/2014/main" id="{5324EEC9-DC3F-A955-AB65-579D114E61C4}"/>
              </a:ext>
            </a:extLst>
          </p:cNvPr>
          <p:cNvPicPr>
            <a:picLocks noChangeAspect="1"/>
          </p:cNvPicPr>
          <p:nvPr/>
        </p:nvPicPr>
        <p:blipFill rotWithShape="1">
          <a:blip r:embed="rId15"/>
          <a:srcRect l="207" t="10938" r="18095" b="8467"/>
          <a:stretch/>
        </p:blipFill>
        <p:spPr>
          <a:xfrm>
            <a:off x="391876" y="2771132"/>
            <a:ext cx="493757" cy="342010"/>
          </a:xfrm>
          <a:prstGeom prst="rect">
            <a:avLst/>
          </a:prstGeom>
        </p:spPr>
      </p:pic>
      <p:pic>
        <p:nvPicPr>
          <p:cNvPr id="59" name="Picture 58">
            <a:extLst>
              <a:ext uri="{FF2B5EF4-FFF2-40B4-BE49-F238E27FC236}">
                <a16:creationId xmlns:a16="http://schemas.microsoft.com/office/drawing/2014/main" id="{DCAE3624-9B5A-E7F4-F4B6-247C4E9BDA0A}"/>
              </a:ext>
            </a:extLst>
          </p:cNvPr>
          <p:cNvPicPr>
            <a:picLocks noChangeAspect="1"/>
          </p:cNvPicPr>
          <p:nvPr/>
        </p:nvPicPr>
        <p:blipFill>
          <a:blip r:embed="rId16"/>
          <a:stretch>
            <a:fillRect/>
          </a:stretch>
        </p:blipFill>
        <p:spPr>
          <a:xfrm>
            <a:off x="384757" y="3197104"/>
            <a:ext cx="503883" cy="335660"/>
          </a:xfrm>
          <a:prstGeom prst="rect">
            <a:avLst/>
          </a:prstGeom>
        </p:spPr>
      </p:pic>
      <p:pic>
        <p:nvPicPr>
          <p:cNvPr id="61" name="Picture 60" descr="A group of power lines with smoke coming out of them&#10;&#10;Description automatically generated with low confidence">
            <a:extLst>
              <a:ext uri="{FF2B5EF4-FFF2-40B4-BE49-F238E27FC236}">
                <a16:creationId xmlns:a16="http://schemas.microsoft.com/office/drawing/2014/main" id="{9C9FEDDB-A0F1-DA06-9FF8-6F9873CE6291}"/>
              </a:ext>
            </a:extLst>
          </p:cNvPr>
          <p:cNvPicPr>
            <a:picLocks noChangeAspect="1"/>
          </p:cNvPicPr>
          <p:nvPr/>
        </p:nvPicPr>
        <p:blipFill>
          <a:blip r:embed="rId17"/>
          <a:stretch>
            <a:fillRect/>
          </a:stretch>
        </p:blipFill>
        <p:spPr>
          <a:xfrm>
            <a:off x="384757" y="3593446"/>
            <a:ext cx="503883" cy="335922"/>
          </a:xfrm>
          <a:prstGeom prst="rect">
            <a:avLst/>
          </a:prstGeom>
        </p:spPr>
      </p:pic>
      <p:pic>
        <p:nvPicPr>
          <p:cNvPr id="63" name="Picture 62" descr="A picture containing grass, outdoor, field, lush&#10;&#10;Description automatically generated">
            <a:extLst>
              <a:ext uri="{FF2B5EF4-FFF2-40B4-BE49-F238E27FC236}">
                <a16:creationId xmlns:a16="http://schemas.microsoft.com/office/drawing/2014/main" id="{C1E7A983-6CD1-6215-1AD0-7E8DF8A0B86C}"/>
              </a:ext>
            </a:extLst>
          </p:cNvPr>
          <p:cNvPicPr>
            <a:picLocks noChangeAspect="1"/>
          </p:cNvPicPr>
          <p:nvPr/>
        </p:nvPicPr>
        <p:blipFill>
          <a:blip r:embed="rId18"/>
          <a:stretch>
            <a:fillRect/>
          </a:stretch>
        </p:blipFill>
        <p:spPr>
          <a:xfrm>
            <a:off x="384756" y="4022965"/>
            <a:ext cx="503884" cy="333823"/>
          </a:xfrm>
          <a:prstGeom prst="rect">
            <a:avLst/>
          </a:prstGeom>
        </p:spPr>
      </p:pic>
      <p:pic>
        <p:nvPicPr>
          <p:cNvPr id="65" name="Picture 64" descr="A body of water with trees and rocks around it&#10;&#10;Description automatically generated with low confidence">
            <a:extLst>
              <a:ext uri="{FF2B5EF4-FFF2-40B4-BE49-F238E27FC236}">
                <a16:creationId xmlns:a16="http://schemas.microsoft.com/office/drawing/2014/main" id="{F9741E96-1695-5DE7-BAEE-681C085108F1}"/>
              </a:ext>
            </a:extLst>
          </p:cNvPr>
          <p:cNvPicPr>
            <a:picLocks noChangeAspect="1"/>
          </p:cNvPicPr>
          <p:nvPr/>
        </p:nvPicPr>
        <p:blipFill>
          <a:blip r:embed="rId19"/>
          <a:stretch>
            <a:fillRect/>
          </a:stretch>
        </p:blipFill>
        <p:spPr>
          <a:xfrm>
            <a:off x="392395" y="4440750"/>
            <a:ext cx="503883" cy="333823"/>
          </a:xfrm>
          <a:prstGeom prst="rect">
            <a:avLst/>
          </a:prstGeom>
        </p:spPr>
      </p:pic>
      <p:pic>
        <p:nvPicPr>
          <p:cNvPr id="67" name="Picture 66" descr="A picture containing outdoor, sky, shore, sandy&#10;&#10;Description automatically generated">
            <a:extLst>
              <a:ext uri="{FF2B5EF4-FFF2-40B4-BE49-F238E27FC236}">
                <a16:creationId xmlns:a16="http://schemas.microsoft.com/office/drawing/2014/main" id="{5A1CA0EB-96DE-C71A-5511-6DEC36A2DAEA}"/>
              </a:ext>
            </a:extLst>
          </p:cNvPr>
          <p:cNvPicPr>
            <a:picLocks noChangeAspect="1"/>
          </p:cNvPicPr>
          <p:nvPr/>
        </p:nvPicPr>
        <p:blipFill>
          <a:blip r:embed="rId20"/>
          <a:stretch>
            <a:fillRect/>
          </a:stretch>
        </p:blipFill>
        <p:spPr>
          <a:xfrm>
            <a:off x="391876" y="4848009"/>
            <a:ext cx="504402" cy="333824"/>
          </a:xfrm>
          <a:prstGeom prst="rect">
            <a:avLst/>
          </a:prstGeom>
        </p:spPr>
      </p:pic>
      <p:pic>
        <p:nvPicPr>
          <p:cNvPr id="69" name="Picture 68" descr="A picture containing outdoor, sky, nature, rock&#10;&#10;Description automatically generated">
            <a:extLst>
              <a:ext uri="{FF2B5EF4-FFF2-40B4-BE49-F238E27FC236}">
                <a16:creationId xmlns:a16="http://schemas.microsoft.com/office/drawing/2014/main" id="{32F41EC3-6451-6498-25AA-51A6FAB5D401}"/>
              </a:ext>
            </a:extLst>
          </p:cNvPr>
          <p:cNvPicPr>
            <a:picLocks noChangeAspect="1"/>
          </p:cNvPicPr>
          <p:nvPr/>
        </p:nvPicPr>
        <p:blipFill>
          <a:blip r:embed="rId21"/>
          <a:stretch>
            <a:fillRect/>
          </a:stretch>
        </p:blipFill>
        <p:spPr>
          <a:xfrm>
            <a:off x="394883" y="5242630"/>
            <a:ext cx="503883" cy="373976"/>
          </a:xfrm>
          <a:prstGeom prst="rect">
            <a:avLst/>
          </a:prstGeom>
        </p:spPr>
      </p:pic>
      <p:pic>
        <p:nvPicPr>
          <p:cNvPr id="71" name="Picture 70" descr="A seal in the water&#10;&#10;Description automatically generated with medium confidence">
            <a:extLst>
              <a:ext uri="{FF2B5EF4-FFF2-40B4-BE49-F238E27FC236}">
                <a16:creationId xmlns:a16="http://schemas.microsoft.com/office/drawing/2014/main" id="{F0CAB05B-7D40-EA0E-8159-588D175B7BF8}"/>
              </a:ext>
            </a:extLst>
          </p:cNvPr>
          <p:cNvPicPr>
            <a:picLocks noChangeAspect="1"/>
          </p:cNvPicPr>
          <p:nvPr/>
        </p:nvPicPr>
        <p:blipFill>
          <a:blip r:embed="rId22"/>
          <a:stretch>
            <a:fillRect/>
          </a:stretch>
        </p:blipFill>
        <p:spPr>
          <a:xfrm>
            <a:off x="384756" y="5674736"/>
            <a:ext cx="503883" cy="335922"/>
          </a:xfrm>
          <a:prstGeom prst="rect">
            <a:avLst/>
          </a:prstGeom>
        </p:spPr>
      </p:pic>
      <p:pic>
        <p:nvPicPr>
          <p:cNvPr id="73" name="Picture 72" descr="A picture containing zebra, outdoor, ground, grass&#10;&#10;Description automatically generated">
            <a:extLst>
              <a:ext uri="{FF2B5EF4-FFF2-40B4-BE49-F238E27FC236}">
                <a16:creationId xmlns:a16="http://schemas.microsoft.com/office/drawing/2014/main" id="{078BB128-7571-8BA4-BF63-444236D8E1E8}"/>
              </a:ext>
            </a:extLst>
          </p:cNvPr>
          <p:cNvPicPr>
            <a:picLocks noChangeAspect="1"/>
          </p:cNvPicPr>
          <p:nvPr/>
        </p:nvPicPr>
        <p:blipFill rotWithShape="1">
          <a:blip r:embed="rId23"/>
          <a:srcRect r="17448" b="9798"/>
          <a:stretch/>
        </p:blipFill>
        <p:spPr>
          <a:xfrm>
            <a:off x="385120" y="6095839"/>
            <a:ext cx="519552" cy="329750"/>
          </a:xfrm>
          <a:prstGeom prst="rect">
            <a:avLst/>
          </a:prstGeom>
        </p:spPr>
      </p:pic>
    </p:spTree>
    <p:extLst>
      <p:ext uri="{BB962C8B-B14F-4D97-AF65-F5344CB8AC3E}">
        <p14:creationId xmlns:p14="http://schemas.microsoft.com/office/powerpoint/2010/main" val="22357771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633</TotalTime>
  <Words>638</Words>
  <Application>Microsoft Office PowerPoint</Application>
  <PresentationFormat>A4 Paper (210x297 mm)</PresentationFormat>
  <Paragraphs>109</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Rounded MT Bold</vt:lpstr>
      <vt:lpstr>Calibri</vt:lpstr>
      <vt:lpstr>Calibri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Mintey</dc:creator>
  <cp:lastModifiedBy>CMcHenry</cp:lastModifiedBy>
  <cp:revision>79</cp:revision>
  <dcterms:created xsi:type="dcterms:W3CDTF">2022-07-14T08:20:57Z</dcterms:created>
  <dcterms:modified xsi:type="dcterms:W3CDTF">2026-05-22T14:34:18Z</dcterms:modified>
</cp:coreProperties>
</file>