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7" r:id="rId2"/>
  </p:sldIdLst>
  <p:sldSz cx="15119350" cy="2138362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94"/>
  </p:normalViewPr>
  <p:slideViewPr>
    <p:cSldViewPr snapToGrid="0" snapToObjects="1">
      <p:cViewPr varScale="1">
        <p:scale>
          <a:sx n="32" d="100"/>
          <a:sy n="32" d="100"/>
        </p:scale>
        <p:origin x="16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50BC8-EFA2-5042-A1C9-C0A69FE35B93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889EE-FEC1-8F4B-989B-AAA3D5DE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64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1pPr>
    <a:lvl2pPr marL="876041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2pPr>
    <a:lvl3pPr marL="1752082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3pPr>
    <a:lvl4pPr marL="2628123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4pPr>
    <a:lvl5pPr marL="3504164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5pPr>
    <a:lvl6pPr marL="4380205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6pPr>
    <a:lvl7pPr marL="5256246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7pPr>
    <a:lvl8pPr marL="6132286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8pPr>
    <a:lvl9pPr marL="7008327" algn="l" defTabSz="1752082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23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0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65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8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3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91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77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1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86655-6BBC-3640-A1F3-1B5C96EFF9F0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596FC-D00A-0A4A-8E61-D47FC2440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9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251" y="1947105"/>
            <a:ext cx="12558848" cy="174482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80251" y="1759830"/>
            <a:ext cx="3821138" cy="1657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C846C4-EA1D-424A-8E42-D9F9099BF609}"/>
              </a:ext>
            </a:extLst>
          </p:cNvPr>
          <p:cNvGrpSpPr/>
          <p:nvPr/>
        </p:nvGrpSpPr>
        <p:grpSpPr>
          <a:xfrm>
            <a:off x="12058101" y="18485926"/>
            <a:ext cx="2389774" cy="1219200"/>
            <a:chOff x="5324475" y="1985907"/>
            <a:chExt cx="1296328" cy="12192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A22618E-2C6A-6841-900C-E8D4B9189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4475" y="1985907"/>
              <a:ext cx="1219200" cy="12192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64836D-2358-5D47-80C7-93C571355983}"/>
                </a:ext>
              </a:extLst>
            </p:cNvPr>
            <p:cNvSpPr txBox="1"/>
            <p:nvPr/>
          </p:nvSpPr>
          <p:spPr>
            <a:xfrm>
              <a:off x="5339262" y="2239613"/>
              <a:ext cx="12815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winkl Cursive Unlooped" panose="02000000000000000000" pitchFamily="2" charset="0"/>
                  <a:cs typeface="Gill Sans" panose="020B0502020104020203" pitchFamily="34" charset="-79"/>
                </a:rPr>
                <a:t>Year 4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F099DE0-A17B-8940-9A6B-79B5831AE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805" y="2314442"/>
            <a:ext cx="1989397" cy="13893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C5F3AC7-B34A-7E41-87BA-024BA2400BC6}"/>
              </a:ext>
            </a:extLst>
          </p:cNvPr>
          <p:cNvSpPr txBox="1"/>
          <p:nvPr/>
        </p:nvSpPr>
        <p:spPr>
          <a:xfrm>
            <a:off x="3467973" y="2658069"/>
            <a:ext cx="2363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winkl Cursive Unlooped" panose="02000000000000000000" pitchFamily="2" charset="0"/>
                <a:cs typeface="Gill Sans" panose="020B0502020104020203" pitchFamily="34" charset="-79"/>
              </a:rPr>
              <a:t>Year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337DAB-E220-B745-959A-52BF2741FC91}"/>
              </a:ext>
            </a:extLst>
          </p:cNvPr>
          <p:cNvSpPr txBox="1"/>
          <p:nvPr/>
        </p:nvSpPr>
        <p:spPr>
          <a:xfrm>
            <a:off x="1484002" y="153330"/>
            <a:ext cx="12151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prstClr val="black"/>
                </a:solidFill>
                <a:latin typeface="Twinkl Cursive Unlooped" panose="02000000000000000000" pitchFamily="2" charset="0"/>
                <a:cs typeface="Gill Sans" panose="020B0502020104020203" pitchFamily="34" charset="-79"/>
              </a:rPr>
              <a:t>Year 4 to Year 5 </a:t>
            </a:r>
            <a:r>
              <a:rPr lang="en-US" sz="7200" b="1" dirty="0" err="1">
                <a:solidFill>
                  <a:prstClr val="black"/>
                </a:solidFill>
                <a:latin typeface="Twinkl Cursive Unlooped" panose="02000000000000000000" pitchFamily="2" charset="0"/>
                <a:cs typeface="Gill Sans" panose="020B0502020104020203" pitchFamily="34" charset="-79"/>
              </a:rPr>
              <a:t>Maths</a:t>
            </a:r>
            <a:r>
              <a:rPr lang="en-US" sz="7200" b="1" dirty="0">
                <a:solidFill>
                  <a:prstClr val="black"/>
                </a:solidFill>
                <a:latin typeface="Twinkl Cursive Unlooped" panose="02000000000000000000" pitchFamily="2" charset="0"/>
                <a:cs typeface="Gill Sans" panose="020B0502020104020203" pitchFamily="34" charset="-79"/>
              </a:rPr>
              <a:t> Learning Journey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61775" y="1737786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Number &amp; Place Value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8771" y="15348761"/>
            <a:ext cx="377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Addition &amp; Subtraction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6790" y="13356776"/>
            <a:ext cx="3814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Multiplication &amp; Division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71983" y="11336311"/>
            <a:ext cx="420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Fractions (including decimals)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91659" y="9274941"/>
            <a:ext cx="2867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Measurement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93527" y="7183972"/>
            <a:ext cx="2318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333333"/>
                </a:solidFill>
                <a:latin typeface="Droid Sans"/>
              </a:rPr>
              <a:t>Properties of Shape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389862" y="5242145"/>
            <a:ext cx="2384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333333"/>
                </a:solidFill>
                <a:latin typeface="Droid Sans"/>
              </a:rPr>
              <a:t>Position &amp; Direction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2178442" y="9924142"/>
            <a:ext cx="2200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convert between different units of measure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720" y="12911877"/>
            <a:ext cx="298730" cy="29873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42851" y="8214867"/>
            <a:ext cx="17307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find the area of rectilinear shapes by counting squares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1822" y="14914913"/>
            <a:ext cx="298730" cy="29873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744517" y="15679858"/>
            <a:ext cx="3436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add and subtract numbers with up to 4 digits using the formal written methods of columnar addition and subtraction where appropriate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06342" y="11746742"/>
            <a:ext cx="1825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add and subtract fractions with the same denominator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315" y="12736158"/>
            <a:ext cx="1279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solve problems involving multiplying and adding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428612" y="5396500"/>
            <a:ext cx="21650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identify acute and obtuse angles and compare and order angles up to 2 right angles by size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63492" y="9433700"/>
            <a:ext cx="22651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solve simple measure and money problems involving fractions and decimals to 2 decimal places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32407" y="9659586"/>
            <a:ext cx="2083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round decimals with 1 decimal place to the nearest whole number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5213" y="10903313"/>
            <a:ext cx="298730" cy="29873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9517" y="10961144"/>
            <a:ext cx="298730" cy="2987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2333" y="8924148"/>
            <a:ext cx="298730" cy="29873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47573" y="17428351"/>
            <a:ext cx="20059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recognise the place value of each digit in a four-digit number (1,000s, 100s, 10s and 1s)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31066" y="7389222"/>
            <a:ext cx="2550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measure and calculate the perimeter of a rectilinear figure (including squares) in centimetres and metres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96975" y="19440515"/>
            <a:ext cx="1548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count in multiples of 6, 7, 9, 25 and 1,000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999" y="8914491"/>
            <a:ext cx="298730" cy="29873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0931" y="8906917"/>
            <a:ext cx="298730" cy="29873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7709" y="10873189"/>
            <a:ext cx="298730" cy="29873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7899" y="10927334"/>
            <a:ext cx="298730" cy="29873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3594" y="9565403"/>
            <a:ext cx="298730" cy="29873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2145" y="12982378"/>
            <a:ext cx="298730" cy="29873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5773449" y="15752137"/>
            <a:ext cx="2338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estimate and use inverse operations to check answers to a calculation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08787" y="7382907"/>
            <a:ext cx="2550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estimate, compare and calculate different measures, including money in pounds and pence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60373" y="7551845"/>
            <a:ext cx="2251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read, write and convert time between analogue and digital 12 and 24-hour clocks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40705" y="9360391"/>
            <a:ext cx="2252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compare numbers with the same number of decimal places up to 2 decimal places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168027" y="15693817"/>
            <a:ext cx="3323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solve addition and subtraction two-step problems in contexts, deciding which operations and methods to use and why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5740" y="12011491"/>
            <a:ext cx="298730" cy="29873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805" y="8860235"/>
            <a:ext cx="298730" cy="29873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9701280" y="18264990"/>
            <a:ext cx="2790579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read Roman numerals to 100 (I to C)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646463" y="11541128"/>
            <a:ext cx="1708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recognise and write decimal equivalents to ¼; ½; ¾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668948" y="19394978"/>
            <a:ext cx="2022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find 1,000 more or less than a given number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978322" y="13349455"/>
            <a:ext cx="2184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multiply two-digit and three-digit numbers by a one-digit number using formal written layout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909056" y="11680453"/>
            <a:ext cx="2446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solve problems involving increasingly harder fractions to calculate quantities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2047" y="4840922"/>
            <a:ext cx="298730" cy="29873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0746" y="12952376"/>
            <a:ext cx="298730" cy="29873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4485" y="13860000"/>
            <a:ext cx="298730" cy="29873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583" y="14937578"/>
            <a:ext cx="298730" cy="29873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896211" y="18083386"/>
            <a:ext cx="2261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order and compare numbers beyond 1,000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444921" y="18100668"/>
            <a:ext cx="2063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round any number to the nearest 10, 100 or 1,000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01166" y="19477501"/>
            <a:ext cx="2161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count backwards through 0 to include negative numbers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5534" y="19021564"/>
            <a:ext cx="298730" cy="29873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114" y="19010516"/>
            <a:ext cx="298730" cy="29873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418" y="19005384"/>
            <a:ext cx="298730" cy="29873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7232" y="14937578"/>
            <a:ext cx="298730" cy="29873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455" y="16958023"/>
            <a:ext cx="298730" cy="29873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9751" y="16983230"/>
            <a:ext cx="298730" cy="29873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3041455" y="11886569"/>
            <a:ext cx="1964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count up and down in hundredths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310537" y="11161763"/>
            <a:ext cx="1891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recognise and show, using diagrams, families of common equivalent fractions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0839676" y="13794119"/>
            <a:ext cx="2514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recall multiplication and division facts for multiplication tables up to 12 × 12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469391" y="13666436"/>
            <a:ext cx="2491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recognise and use factor pairs and commutativity in mental calculations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51511" y="13903453"/>
            <a:ext cx="2819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use place value, known and derived facts to multiply and divide mentally,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983" y="16960837"/>
            <a:ext cx="298730" cy="29873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4543" y="12938170"/>
            <a:ext cx="298730" cy="29873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1142" y="14937578"/>
            <a:ext cx="298730" cy="29873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8535" y="12918692"/>
            <a:ext cx="298730" cy="2987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44" y="3471587"/>
            <a:ext cx="1393880" cy="1445084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33863" y="13474822"/>
            <a:ext cx="1291814" cy="1069087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9"/>
          <a:srcRect b="13937"/>
          <a:stretch/>
        </p:blipFill>
        <p:spPr>
          <a:xfrm>
            <a:off x="12897264" y="19800685"/>
            <a:ext cx="1668399" cy="104379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813" y="15679858"/>
            <a:ext cx="1161676" cy="662977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13284" y="17123463"/>
            <a:ext cx="967029" cy="1428894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2886" y="5095941"/>
            <a:ext cx="1272777" cy="1074422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7" y="10883344"/>
            <a:ext cx="1155561" cy="1501386"/>
          </a:xfrm>
          <a:prstGeom prst="rect">
            <a:avLst/>
          </a:prstGeom>
        </p:spPr>
      </p:pic>
      <p:sp>
        <p:nvSpPr>
          <p:cNvPr id="82" name="Rectangle 81"/>
          <p:cNvSpPr/>
          <p:nvPr/>
        </p:nvSpPr>
        <p:spPr>
          <a:xfrm>
            <a:off x="8759670" y="3130898"/>
            <a:ext cx="1145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333333"/>
                </a:solidFill>
                <a:latin typeface="Droid Sans"/>
              </a:rPr>
              <a:t>Statistics</a:t>
            </a:r>
            <a:endParaRPr lang="en-GB" dirty="0"/>
          </a:p>
        </p:txBody>
      </p:sp>
      <p:sp>
        <p:nvSpPr>
          <p:cNvPr id="83" name="TextBox 82"/>
          <p:cNvSpPr txBox="1"/>
          <p:nvPr/>
        </p:nvSpPr>
        <p:spPr>
          <a:xfrm>
            <a:off x="9180369" y="11664932"/>
            <a:ext cx="2397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recognise and write decimal equivalents of any number of tenths or hundredths</a:t>
            </a:r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535" y="10891412"/>
            <a:ext cx="298730" cy="2987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492" y="19060009"/>
            <a:ext cx="298730" cy="29873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2848" y="19036893"/>
            <a:ext cx="298730" cy="29873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748" y="18990334"/>
            <a:ext cx="298730" cy="298730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334" y="18025409"/>
            <a:ext cx="298730" cy="298730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11745167" y="9914389"/>
            <a:ext cx="2550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find the effect of dividing a one- or two-digit number by 10 and 100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623358" y="7597608"/>
            <a:ext cx="2375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compare and classify geometric shapes, including quadrilaterals and triangles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9472149" y="3539977"/>
            <a:ext cx="362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solve comparison, sum and difference problems using information presented in bar charts, pictograms, tables and other graphs.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587442" y="5664591"/>
            <a:ext cx="188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describe positions on a 2-D grid as coordinates in the first quadrant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742114" y="5396462"/>
            <a:ext cx="22076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complete a simple symmetric figure with respect to a specific line of symmetry.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894128" y="5606512"/>
            <a:ext cx="2622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identify lines of symmetry in 2-D shapes presented in different orientations</a:t>
            </a: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70483" y="6864920"/>
            <a:ext cx="298730" cy="29873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9996" y="6836976"/>
            <a:ext cx="298730" cy="298730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050" y="6836976"/>
            <a:ext cx="298730" cy="298730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473675" y="3320598"/>
            <a:ext cx="28425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describe movements between positions as translations of a given unit to the left/right and up/down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19578" y="5601570"/>
            <a:ext cx="2163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plot specified points and draw sides to complete a given polygon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6640" y="6824367"/>
            <a:ext cx="298730" cy="29873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716" y="6897062"/>
            <a:ext cx="298730" cy="298730"/>
          </a:xfrm>
          <a:prstGeom prst="rect">
            <a:avLst/>
          </a:prstGeom>
        </p:spPr>
      </p:pic>
      <p:sp>
        <p:nvSpPr>
          <p:cNvPr id="107" name="TextBox 106"/>
          <p:cNvSpPr txBox="1"/>
          <p:nvPr/>
        </p:nvSpPr>
        <p:spPr>
          <a:xfrm>
            <a:off x="5871983" y="3109077"/>
            <a:ext cx="26222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interpret and present discrete and continuous data using appropriate graphical methods, including bar charts and time graphs</a:t>
            </a: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4264" y="4800787"/>
            <a:ext cx="298730" cy="298730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5857" y="4876767"/>
            <a:ext cx="298730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09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532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Droid Sans</vt:lpstr>
      <vt:lpstr>Gill Sans</vt:lpstr>
      <vt:lpstr>Twinkl Cursive Unlooped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Middlemiss</dc:creator>
  <cp:lastModifiedBy>CMcHenry</cp:lastModifiedBy>
  <cp:revision>83</cp:revision>
  <cp:lastPrinted>2020-05-20T14:26:40Z</cp:lastPrinted>
  <dcterms:created xsi:type="dcterms:W3CDTF">2019-12-08T11:36:17Z</dcterms:created>
  <dcterms:modified xsi:type="dcterms:W3CDTF">2022-09-01T14:32:52Z</dcterms:modified>
</cp:coreProperties>
</file>