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78" r:id="rId2"/>
    <p:sldId id="302" r:id="rId3"/>
    <p:sldId id="293" r:id="rId4"/>
    <p:sldId id="306" r:id="rId5"/>
    <p:sldId id="279" r:id="rId6"/>
    <p:sldId id="303" r:id="rId7"/>
    <p:sldId id="310" r:id="rId8"/>
    <p:sldId id="312" r:id="rId9"/>
    <p:sldId id="308" r:id="rId10"/>
    <p:sldId id="309" r:id="rId11"/>
    <p:sldId id="311" r:id="rId12"/>
    <p:sldId id="304" r:id="rId13"/>
    <p:sldId id="277" r:id="rId14"/>
    <p:sldId id="313" r:id="rId15"/>
    <p:sldId id="317" r:id="rId16"/>
    <p:sldId id="318" r:id="rId17"/>
    <p:sldId id="319" r:id="rId18"/>
    <p:sldId id="320" r:id="rId19"/>
    <p:sldId id="321" r:id="rId20"/>
    <p:sldId id="328" r:id="rId21"/>
    <p:sldId id="322" r:id="rId22"/>
    <p:sldId id="323" r:id="rId23"/>
    <p:sldId id="324" r:id="rId24"/>
    <p:sldId id="325" r:id="rId25"/>
    <p:sldId id="326" r:id="rId26"/>
    <p:sldId id="327" r:id="rId27"/>
    <p:sldId id="329" r:id="rId28"/>
    <p:sldId id="315" r:id="rId29"/>
    <p:sldId id="314" r:id="rId30"/>
    <p:sldId id="330" r:id="rId31"/>
  </p:sldIdLst>
  <p:sldSz cx="9144000" cy="6858000" type="screen4x3"/>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2531" autoAdjust="0"/>
  </p:normalViewPr>
  <p:slideViewPr>
    <p:cSldViewPr>
      <p:cViewPr varScale="1">
        <p:scale>
          <a:sx n="68" d="100"/>
          <a:sy n="68" d="100"/>
        </p:scale>
        <p:origin x="330"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958" cy="493873"/>
          </a:xfrm>
          <a:prstGeom prst="rect">
            <a:avLst/>
          </a:prstGeom>
        </p:spPr>
        <p:txBody>
          <a:bodyPr vert="horz" lIns="92702" tIns="46351" rIns="92702" bIns="46351" rtlCol="0"/>
          <a:lstStyle>
            <a:lvl1pPr algn="l">
              <a:defRPr sz="1200"/>
            </a:lvl1pPr>
          </a:lstStyle>
          <a:p>
            <a:endParaRPr lang="en-GB"/>
          </a:p>
        </p:txBody>
      </p:sp>
      <p:sp>
        <p:nvSpPr>
          <p:cNvPr id="3" name="Date Placeholder 2"/>
          <p:cNvSpPr>
            <a:spLocks noGrp="1"/>
          </p:cNvSpPr>
          <p:nvPr>
            <p:ph type="dt" sz="quarter" idx="1"/>
          </p:nvPr>
        </p:nvSpPr>
        <p:spPr>
          <a:xfrm>
            <a:off x="3851098" y="0"/>
            <a:ext cx="2944958" cy="493873"/>
          </a:xfrm>
          <a:prstGeom prst="rect">
            <a:avLst/>
          </a:prstGeom>
        </p:spPr>
        <p:txBody>
          <a:bodyPr vert="horz" lIns="92702" tIns="46351" rIns="92702" bIns="46351" rtlCol="0"/>
          <a:lstStyle>
            <a:lvl1pPr algn="r">
              <a:defRPr sz="1200"/>
            </a:lvl1pPr>
          </a:lstStyle>
          <a:p>
            <a:fld id="{FEBBF5B0-5F84-4310-8F0E-5C07C57516F2}" type="datetimeFigureOut">
              <a:rPr lang="en-GB" smtClean="0"/>
              <a:t>14/10/2020</a:t>
            </a:fld>
            <a:endParaRPr lang="en-GB"/>
          </a:p>
        </p:txBody>
      </p:sp>
      <p:sp>
        <p:nvSpPr>
          <p:cNvPr id="4" name="Footer Placeholder 3"/>
          <p:cNvSpPr>
            <a:spLocks noGrp="1"/>
          </p:cNvSpPr>
          <p:nvPr>
            <p:ph type="ftr" sz="quarter" idx="2"/>
          </p:nvPr>
        </p:nvSpPr>
        <p:spPr>
          <a:xfrm>
            <a:off x="0" y="9378774"/>
            <a:ext cx="2944958" cy="493873"/>
          </a:xfrm>
          <a:prstGeom prst="rect">
            <a:avLst/>
          </a:prstGeom>
        </p:spPr>
        <p:txBody>
          <a:bodyPr vert="horz" lIns="92702" tIns="46351" rIns="92702" bIns="46351" rtlCol="0" anchor="b"/>
          <a:lstStyle>
            <a:lvl1pPr algn="l">
              <a:defRPr sz="1200"/>
            </a:lvl1pPr>
          </a:lstStyle>
          <a:p>
            <a:endParaRPr lang="en-GB"/>
          </a:p>
        </p:txBody>
      </p:sp>
      <p:sp>
        <p:nvSpPr>
          <p:cNvPr id="5" name="Slide Number Placeholder 4"/>
          <p:cNvSpPr>
            <a:spLocks noGrp="1"/>
          </p:cNvSpPr>
          <p:nvPr>
            <p:ph type="sldNum" sz="quarter" idx="3"/>
          </p:nvPr>
        </p:nvSpPr>
        <p:spPr>
          <a:xfrm>
            <a:off x="3851098" y="9378774"/>
            <a:ext cx="2944958" cy="493873"/>
          </a:xfrm>
          <a:prstGeom prst="rect">
            <a:avLst/>
          </a:prstGeom>
        </p:spPr>
        <p:txBody>
          <a:bodyPr vert="horz" lIns="92702" tIns="46351" rIns="92702" bIns="46351" rtlCol="0" anchor="b"/>
          <a:lstStyle>
            <a:lvl1pPr algn="r">
              <a:defRPr sz="1200"/>
            </a:lvl1pPr>
          </a:lstStyle>
          <a:p>
            <a:fld id="{6DB1F321-5473-4695-BF60-53E774AE2895}" type="slidenum">
              <a:rPr lang="en-GB" smtClean="0"/>
              <a:t>‹#›</a:t>
            </a:fld>
            <a:endParaRPr lang="en-GB"/>
          </a:p>
        </p:txBody>
      </p:sp>
    </p:spTree>
    <p:extLst>
      <p:ext uri="{BB962C8B-B14F-4D97-AF65-F5344CB8AC3E}">
        <p14:creationId xmlns:p14="http://schemas.microsoft.com/office/powerpoint/2010/main" val="1184772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5427"/>
          </a:xfrm>
          <a:prstGeom prst="rect">
            <a:avLst/>
          </a:prstGeom>
        </p:spPr>
        <p:txBody>
          <a:bodyPr vert="horz" lIns="92702" tIns="46351" rIns="92702" bIns="46351" rtlCol="0"/>
          <a:lstStyle>
            <a:lvl1pPr algn="l">
              <a:defRPr sz="1200"/>
            </a:lvl1pPr>
          </a:lstStyle>
          <a:p>
            <a:endParaRPr lang="en-GB"/>
          </a:p>
        </p:txBody>
      </p:sp>
      <p:sp>
        <p:nvSpPr>
          <p:cNvPr id="3" name="Date Placeholder 2"/>
          <p:cNvSpPr>
            <a:spLocks noGrp="1"/>
          </p:cNvSpPr>
          <p:nvPr>
            <p:ph type="dt" idx="1"/>
          </p:nvPr>
        </p:nvSpPr>
        <p:spPr>
          <a:xfrm>
            <a:off x="3850443" y="1"/>
            <a:ext cx="2945659" cy="495427"/>
          </a:xfrm>
          <a:prstGeom prst="rect">
            <a:avLst/>
          </a:prstGeom>
        </p:spPr>
        <p:txBody>
          <a:bodyPr vert="horz" lIns="92702" tIns="46351" rIns="92702" bIns="46351" rtlCol="0"/>
          <a:lstStyle>
            <a:lvl1pPr algn="r">
              <a:defRPr sz="1200"/>
            </a:lvl1pPr>
          </a:lstStyle>
          <a:p>
            <a:fld id="{526512DA-290A-47D0-9C90-A161D86C626F}" type="datetimeFigureOut">
              <a:rPr lang="en-GB" smtClean="0"/>
              <a:pPr/>
              <a:t>14/10/2020</a:t>
            </a:fld>
            <a:endParaRPr lang="en-GB"/>
          </a:p>
        </p:txBody>
      </p:sp>
      <p:sp>
        <p:nvSpPr>
          <p:cNvPr id="4" name="Slide Image Placeholder 3"/>
          <p:cNvSpPr>
            <a:spLocks noGrp="1" noRot="1" noChangeAspect="1"/>
          </p:cNvSpPr>
          <p:nvPr>
            <p:ph type="sldImg" idx="2"/>
          </p:nvPr>
        </p:nvSpPr>
        <p:spPr>
          <a:xfrm>
            <a:off x="1177925" y="1235075"/>
            <a:ext cx="4441825" cy="3332163"/>
          </a:xfrm>
          <a:prstGeom prst="rect">
            <a:avLst/>
          </a:prstGeom>
          <a:noFill/>
          <a:ln w="12700">
            <a:solidFill>
              <a:prstClr val="black"/>
            </a:solidFill>
          </a:ln>
        </p:spPr>
        <p:txBody>
          <a:bodyPr vert="horz" lIns="92702" tIns="46351" rIns="92702" bIns="46351" rtlCol="0" anchor="ctr"/>
          <a:lstStyle/>
          <a:p>
            <a:endParaRPr lang="en-GB"/>
          </a:p>
        </p:txBody>
      </p:sp>
      <p:sp>
        <p:nvSpPr>
          <p:cNvPr id="5" name="Notes Placeholder 4"/>
          <p:cNvSpPr>
            <a:spLocks noGrp="1"/>
          </p:cNvSpPr>
          <p:nvPr>
            <p:ph type="body" sz="quarter" idx="3"/>
          </p:nvPr>
        </p:nvSpPr>
        <p:spPr>
          <a:xfrm>
            <a:off x="679768" y="4751983"/>
            <a:ext cx="5438140" cy="3887986"/>
          </a:xfrm>
          <a:prstGeom prst="rect">
            <a:avLst/>
          </a:prstGeom>
        </p:spPr>
        <p:txBody>
          <a:bodyPr vert="horz" lIns="92702" tIns="46351" rIns="92702" bIns="4635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8825"/>
            <a:ext cx="2945659" cy="495426"/>
          </a:xfrm>
          <a:prstGeom prst="rect">
            <a:avLst/>
          </a:prstGeom>
        </p:spPr>
        <p:txBody>
          <a:bodyPr vert="horz" lIns="92702" tIns="46351" rIns="92702" bIns="46351"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378825"/>
            <a:ext cx="2945659" cy="495426"/>
          </a:xfrm>
          <a:prstGeom prst="rect">
            <a:avLst/>
          </a:prstGeom>
        </p:spPr>
        <p:txBody>
          <a:bodyPr vert="horz" lIns="92702" tIns="46351" rIns="92702" bIns="46351" rtlCol="0" anchor="b"/>
          <a:lstStyle>
            <a:lvl1pPr algn="r">
              <a:defRPr sz="1200"/>
            </a:lvl1pPr>
          </a:lstStyle>
          <a:p>
            <a:fld id="{E7CE1834-7914-426D-8065-A85DE05C90C4}" type="slidenum">
              <a:rPr lang="en-GB" smtClean="0"/>
              <a:pPr/>
              <a:t>‹#›</a:t>
            </a:fld>
            <a:endParaRPr lang="en-GB"/>
          </a:p>
        </p:txBody>
      </p:sp>
    </p:spTree>
    <p:extLst>
      <p:ext uri="{BB962C8B-B14F-4D97-AF65-F5344CB8AC3E}">
        <p14:creationId xmlns:p14="http://schemas.microsoft.com/office/powerpoint/2010/main" val="2571677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CE1834-7914-426D-8065-A85DE05C90C4}" type="slidenum">
              <a:rPr lang="en-GB" smtClean="0"/>
              <a:pPr/>
              <a:t>1</a:t>
            </a:fld>
            <a:endParaRPr lang="en-GB"/>
          </a:p>
        </p:txBody>
      </p:sp>
    </p:spTree>
    <p:extLst>
      <p:ext uri="{BB962C8B-B14F-4D97-AF65-F5344CB8AC3E}">
        <p14:creationId xmlns:p14="http://schemas.microsoft.com/office/powerpoint/2010/main" val="24764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701EEEB-6389-428F-81B9-34C7FF9D9F3D}" type="datetimeFigureOut">
              <a:rPr lang="en-GB" smtClean="0"/>
              <a:pPr/>
              <a:t>14/10/2020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C89497-65ED-43B2-BA98-67677A20D14F}" type="slidenum">
              <a:rPr lang="en-GB" smtClean="0"/>
              <a:pPr/>
              <a:t>‹#›</a:t>
            </a:fld>
            <a:endParaRPr lang="en-GB"/>
          </a:p>
        </p:txBody>
      </p:sp>
    </p:spTree>
    <p:extLst>
      <p:ext uri="{BB962C8B-B14F-4D97-AF65-F5344CB8AC3E}">
        <p14:creationId xmlns:p14="http://schemas.microsoft.com/office/powerpoint/2010/main" val="501903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701EEEB-6389-428F-81B9-34C7FF9D9F3D}" type="datetimeFigureOut">
              <a:rPr lang="en-GB" smtClean="0"/>
              <a:pPr/>
              <a:t>14/10/2020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C89497-65ED-43B2-BA98-67677A20D14F}" type="slidenum">
              <a:rPr lang="en-GB" smtClean="0"/>
              <a:pPr/>
              <a:t>‹#›</a:t>
            </a:fld>
            <a:endParaRPr lang="en-GB"/>
          </a:p>
        </p:txBody>
      </p:sp>
    </p:spTree>
    <p:extLst>
      <p:ext uri="{BB962C8B-B14F-4D97-AF65-F5344CB8AC3E}">
        <p14:creationId xmlns:p14="http://schemas.microsoft.com/office/powerpoint/2010/main" val="2667498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701EEEB-6389-428F-81B9-34C7FF9D9F3D}" type="datetimeFigureOut">
              <a:rPr lang="en-GB" smtClean="0"/>
              <a:pPr/>
              <a:t>14/10/2020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C89497-65ED-43B2-BA98-67677A20D14F}" type="slidenum">
              <a:rPr lang="en-GB" smtClean="0"/>
              <a:pPr/>
              <a:t>‹#›</a:t>
            </a:fld>
            <a:endParaRPr lang="en-GB"/>
          </a:p>
        </p:txBody>
      </p:sp>
    </p:spTree>
    <p:extLst>
      <p:ext uri="{BB962C8B-B14F-4D97-AF65-F5344CB8AC3E}">
        <p14:creationId xmlns:p14="http://schemas.microsoft.com/office/powerpoint/2010/main" val="3844330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701EEEB-6389-428F-81B9-34C7FF9D9F3D}" type="datetimeFigureOut">
              <a:rPr lang="en-GB" smtClean="0"/>
              <a:pPr/>
              <a:t>14/10/2020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C89497-65ED-43B2-BA98-67677A20D14F}" type="slidenum">
              <a:rPr lang="en-GB" smtClean="0"/>
              <a:pPr/>
              <a:t>‹#›</a:t>
            </a:fld>
            <a:endParaRPr lang="en-GB"/>
          </a:p>
        </p:txBody>
      </p:sp>
    </p:spTree>
    <p:extLst>
      <p:ext uri="{BB962C8B-B14F-4D97-AF65-F5344CB8AC3E}">
        <p14:creationId xmlns:p14="http://schemas.microsoft.com/office/powerpoint/2010/main" val="3404995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01EEEB-6389-428F-81B9-34C7FF9D9F3D}" type="datetimeFigureOut">
              <a:rPr lang="en-GB" smtClean="0"/>
              <a:pPr/>
              <a:t>14/10/2020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C89497-65ED-43B2-BA98-67677A20D14F}" type="slidenum">
              <a:rPr lang="en-GB" smtClean="0"/>
              <a:pPr/>
              <a:t>‹#›</a:t>
            </a:fld>
            <a:endParaRPr lang="en-GB"/>
          </a:p>
        </p:txBody>
      </p:sp>
    </p:spTree>
    <p:extLst>
      <p:ext uri="{BB962C8B-B14F-4D97-AF65-F5344CB8AC3E}">
        <p14:creationId xmlns:p14="http://schemas.microsoft.com/office/powerpoint/2010/main" val="1835678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701EEEB-6389-428F-81B9-34C7FF9D9F3D}" type="datetimeFigureOut">
              <a:rPr lang="en-GB" smtClean="0"/>
              <a:pPr/>
              <a:t>14/10/2020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C89497-65ED-43B2-BA98-67677A20D14F}" type="slidenum">
              <a:rPr lang="en-GB" smtClean="0"/>
              <a:pPr/>
              <a:t>‹#›</a:t>
            </a:fld>
            <a:endParaRPr lang="en-GB"/>
          </a:p>
        </p:txBody>
      </p:sp>
    </p:spTree>
    <p:extLst>
      <p:ext uri="{BB962C8B-B14F-4D97-AF65-F5344CB8AC3E}">
        <p14:creationId xmlns:p14="http://schemas.microsoft.com/office/powerpoint/2010/main" val="4088656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701EEEB-6389-428F-81B9-34C7FF9D9F3D}" type="datetimeFigureOut">
              <a:rPr lang="en-GB" smtClean="0"/>
              <a:pPr/>
              <a:t>14/10/2020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9C89497-65ED-43B2-BA98-67677A20D14F}" type="slidenum">
              <a:rPr lang="en-GB" smtClean="0"/>
              <a:pPr/>
              <a:t>‹#›</a:t>
            </a:fld>
            <a:endParaRPr lang="en-GB"/>
          </a:p>
        </p:txBody>
      </p:sp>
    </p:spTree>
    <p:extLst>
      <p:ext uri="{BB962C8B-B14F-4D97-AF65-F5344CB8AC3E}">
        <p14:creationId xmlns:p14="http://schemas.microsoft.com/office/powerpoint/2010/main" val="3822501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701EEEB-6389-428F-81B9-34C7FF9D9F3D}" type="datetimeFigureOut">
              <a:rPr lang="en-GB" smtClean="0"/>
              <a:pPr/>
              <a:t>14/10/2020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9C89497-65ED-43B2-BA98-67677A20D14F}" type="slidenum">
              <a:rPr lang="en-GB" smtClean="0"/>
              <a:pPr/>
              <a:t>‹#›</a:t>
            </a:fld>
            <a:endParaRPr lang="en-GB"/>
          </a:p>
        </p:txBody>
      </p:sp>
    </p:spTree>
    <p:extLst>
      <p:ext uri="{BB962C8B-B14F-4D97-AF65-F5344CB8AC3E}">
        <p14:creationId xmlns:p14="http://schemas.microsoft.com/office/powerpoint/2010/main" val="3954649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01EEEB-6389-428F-81B9-34C7FF9D9F3D}" type="datetimeFigureOut">
              <a:rPr lang="en-GB" smtClean="0"/>
              <a:pPr/>
              <a:t>14/10/2020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9C89497-65ED-43B2-BA98-67677A20D14F}" type="slidenum">
              <a:rPr lang="en-GB" smtClean="0"/>
              <a:pPr/>
              <a:t>‹#›</a:t>
            </a:fld>
            <a:endParaRPr lang="en-GB"/>
          </a:p>
        </p:txBody>
      </p:sp>
    </p:spTree>
    <p:extLst>
      <p:ext uri="{BB962C8B-B14F-4D97-AF65-F5344CB8AC3E}">
        <p14:creationId xmlns:p14="http://schemas.microsoft.com/office/powerpoint/2010/main" val="4106869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01EEEB-6389-428F-81B9-34C7FF9D9F3D}" type="datetimeFigureOut">
              <a:rPr lang="en-GB" smtClean="0"/>
              <a:pPr/>
              <a:t>14/10/2020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C89497-65ED-43B2-BA98-67677A20D14F}" type="slidenum">
              <a:rPr lang="en-GB" smtClean="0"/>
              <a:pPr/>
              <a:t>‹#›</a:t>
            </a:fld>
            <a:endParaRPr lang="en-GB"/>
          </a:p>
        </p:txBody>
      </p:sp>
    </p:spTree>
    <p:extLst>
      <p:ext uri="{BB962C8B-B14F-4D97-AF65-F5344CB8AC3E}">
        <p14:creationId xmlns:p14="http://schemas.microsoft.com/office/powerpoint/2010/main" val="3999424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01EEEB-6389-428F-81B9-34C7FF9D9F3D}" type="datetimeFigureOut">
              <a:rPr lang="en-GB" smtClean="0"/>
              <a:pPr/>
              <a:t>14/10/2020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C89497-65ED-43B2-BA98-67677A20D14F}" type="slidenum">
              <a:rPr lang="en-GB" smtClean="0"/>
              <a:pPr/>
              <a:t>‹#›</a:t>
            </a:fld>
            <a:endParaRPr lang="en-GB"/>
          </a:p>
        </p:txBody>
      </p:sp>
    </p:spTree>
    <p:extLst>
      <p:ext uri="{BB962C8B-B14F-4D97-AF65-F5344CB8AC3E}">
        <p14:creationId xmlns:p14="http://schemas.microsoft.com/office/powerpoint/2010/main" val="283566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01EEEB-6389-428F-81B9-34C7FF9D9F3D}" type="datetimeFigureOut">
              <a:rPr lang="en-GB" smtClean="0"/>
              <a:pPr/>
              <a:t>14/10/2020</a:t>
            </a:fld>
            <a:endParaRPr lang="en-GB"/>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C89497-65ED-43B2-BA98-67677A20D14F}" type="slidenum">
              <a:rPr lang="en-GB" smtClean="0"/>
              <a:pPr/>
              <a:t>‹#›</a:t>
            </a:fld>
            <a:endParaRPr lang="en-GB"/>
          </a:p>
        </p:txBody>
      </p:sp>
    </p:spTree>
    <p:extLst>
      <p:ext uri="{BB962C8B-B14F-4D97-AF65-F5344CB8AC3E}">
        <p14:creationId xmlns:p14="http://schemas.microsoft.com/office/powerpoint/2010/main" val="4044848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hyperlink" Target="mailto:eadteacher@holytrinity.merton.sch.uk" TargetMode="External"/><Relationship Id="rId4" Type="http://schemas.openxmlformats.org/officeDocument/2006/relationships/hyperlink" Target="mailto:ehadteacher@holytrinity.merton.sch.uk"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jpeg"/><Relationship Id="rId5" Type="http://schemas.openxmlformats.org/officeDocument/2006/relationships/image" Target="../media/image4.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hyperlink" Target="mailto:eadteacher@holytrinity.merton.sch.uk" TargetMode="External"/><Relationship Id="rId4" Type="http://schemas.openxmlformats.org/officeDocument/2006/relationships/hyperlink" Target="mailto:eahdteacher@holytrinity.merton.sch.uk"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8.jpeg"/><Relationship Id="rId5" Type="http://schemas.openxmlformats.org/officeDocument/2006/relationships/image" Target="../media/image4.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emf"/><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sz="4800" dirty="0" smtClean="0">
                <a:latin typeface="Gill Sans MT" panose="020B0502020104020203" pitchFamily="34" charset="0"/>
              </a:rPr>
              <a:t/>
            </a:r>
            <a:br>
              <a:rPr lang="en-GB" sz="4800" dirty="0" smtClean="0">
                <a:latin typeface="Gill Sans MT" panose="020B0502020104020203" pitchFamily="34" charset="0"/>
              </a:rPr>
            </a:br>
            <a:r>
              <a:rPr lang="en-GB" sz="4800" dirty="0" smtClean="0">
                <a:latin typeface="Gill Sans MT" panose="020B0502020104020203" pitchFamily="34" charset="0"/>
              </a:rPr>
              <a:t>Welcome to our </a:t>
            </a:r>
            <a:br>
              <a:rPr lang="en-GB" sz="4800" dirty="0" smtClean="0">
                <a:latin typeface="Gill Sans MT" panose="020B0502020104020203" pitchFamily="34" charset="0"/>
              </a:rPr>
            </a:br>
            <a:r>
              <a:rPr lang="en-GB" sz="6600" b="1" smtClean="0">
                <a:effectLst>
                  <a:outerShdw blurRad="38100" dist="38100" dir="2700000" algn="tl">
                    <a:srgbClr val="000000">
                      <a:alpha val="43137"/>
                    </a:srgbClr>
                  </a:outerShdw>
                </a:effectLst>
                <a:latin typeface="Gill Sans MT" panose="020B0502020104020203" pitchFamily="34" charset="0"/>
              </a:rPr>
              <a:t>Virtual </a:t>
            </a:r>
            <a:r>
              <a:rPr lang="en-GB" sz="6600" b="1" smtClean="0">
                <a:effectLst>
                  <a:outerShdw blurRad="38100" dist="38100" dir="2700000" algn="tl">
                    <a:srgbClr val="000000">
                      <a:alpha val="43137"/>
                    </a:srgbClr>
                  </a:outerShdw>
                </a:effectLst>
                <a:latin typeface="Gill Sans MT" panose="020B0502020104020203" pitchFamily="34" charset="0"/>
              </a:rPr>
              <a:t>Open </a:t>
            </a:r>
            <a:r>
              <a:rPr lang="en-GB" sz="6600" b="1" dirty="0" smtClean="0">
                <a:effectLst>
                  <a:outerShdw blurRad="38100" dist="38100" dir="2700000" algn="tl">
                    <a:srgbClr val="000000">
                      <a:alpha val="43137"/>
                    </a:srgbClr>
                  </a:outerShdw>
                </a:effectLst>
                <a:latin typeface="Gill Sans MT" panose="020B0502020104020203" pitchFamily="34" charset="0"/>
              </a:rPr>
              <a:t>Day</a:t>
            </a:r>
            <a:r>
              <a:rPr lang="en-GB" sz="4800" dirty="0" smtClean="0">
                <a:latin typeface="Gill Sans MT" panose="020B0502020104020203" pitchFamily="34" charset="0"/>
              </a:rPr>
              <a:t/>
            </a:r>
            <a:br>
              <a:rPr lang="en-GB" sz="4800" dirty="0" smtClean="0">
                <a:latin typeface="Gill Sans MT" panose="020B0502020104020203" pitchFamily="34" charset="0"/>
              </a:rPr>
            </a:br>
            <a:r>
              <a:rPr lang="en-GB" sz="4000" dirty="0" smtClean="0">
                <a:latin typeface="Gill Sans MT" panose="020B0502020104020203" pitchFamily="34" charset="0"/>
              </a:rPr>
              <a:t>Autumn 2020</a:t>
            </a:r>
            <a:endParaRPr lang="en-GB" sz="4000" dirty="0">
              <a:latin typeface="Gill Sans MT" panose="020B0502020104020203" pitchFamily="34" charset="0"/>
            </a:endParaRPr>
          </a:p>
        </p:txBody>
      </p:sp>
      <p:sp>
        <p:nvSpPr>
          <p:cNvPr id="4" name="Rectangle 2"/>
          <p:cNvSpPr>
            <a:spLocks noChangeArrowheads="1"/>
          </p:cNvSpPr>
          <p:nvPr/>
        </p:nvSpPr>
        <p:spPr bwMode="auto">
          <a:xfrm>
            <a:off x="179513" y="242757"/>
            <a:ext cx="7460697"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chemeClr val="tx1"/>
                </a:solidFill>
                <a:effectLst/>
                <a:latin typeface="Gill Sans MT" pitchFamily="34" charset="0"/>
                <a:ea typeface="Calibri" pitchFamily="34" charset="0"/>
                <a:cs typeface="Times New Roman" pitchFamily="18" charset="0"/>
              </a:rPr>
              <a:t>HOLY TRINITY C of E PRIMARY SCHOOL</a:t>
            </a:r>
            <a:endParaRPr kumimoji="0" lang="en-GB" altLang="en-US"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862955"/>
            <a:ext cx="8640960" cy="3600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 y="3868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4007" y="4941169"/>
            <a:ext cx="1539375" cy="1792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G_1077">
            <a:hlinkClick r:id="" action="ppaction://media"/>
          </p:cNvPr>
          <p:cNvPicPr preferRelativeResize="0">
            <a:picLocks noChangeAspect="1"/>
          </p:cNvPicPr>
          <p:nvPr>
            <a:videoFile r:link="rId2"/>
            <p:extLst>
              <p:ext uri="{DAA4B4D4-6D71-4841-9C94-3DE7FCFB9230}">
                <p14:media xmlns:p14="http://schemas.microsoft.com/office/powerpoint/2010/main" r:embed="rId1">
                  <p14:fade in="1000" out="1000"/>
                </p14:media>
              </p:ext>
            </p:extLst>
          </p:nvPr>
        </p:nvPicPr>
        <p:blipFill rotWithShape="1">
          <a:blip r:embed="rId7"/>
          <a:srcRect t="12201" b="32149"/>
          <a:stretch/>
        </p:blipFill>
        <p:spPr>
          <a:xfrm>
            <a:off x="251520" y="4221088"/>
            <a:ext cx="2376264" cy="23508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5370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1012"/>
            <a:ext cx="8640960" cy="3600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 y="3868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itle 5"/>
          <p:cNvSpPr>
            <a:spLocks noGrp="1"/>
          </p:cNvSpPr>
          <p:nvPr>
            <p:ph type="title"/>
          </p:nvPr>
        </p:nvSpPr>
        <p:spPr>
          <a:xfrm>
            <a:off x="184732" y="2104022"/>
            <a:ext cx="8674268" cy="1143000"/>
          </a:xfrm>
        </p:spPr>
        <p:txBody>
          <a:bodyPr>
            <a:normAutofit fontScale="90000"/>
          </a:bodyPr>
          <a:lstStyle/>
          <a:p>
            <a:pPr algn="l"/>
            <a:r>
              <a:rPr lang="en-GB" sz="5300" b="1" dirty="0" smtClean="0">
                <a:effectLst>
                  <a:outerShdw blurRad="38100" dist="38100" dir="2700000" algn="tl">
                    <a:srgbClr val="000000">
                      <a:alpha val="43137"/>
                    </a:srgbClr>
                  </a:outerShdw>
                </a:effectLst>
                <a:latin typeface="Gill Sans MT" panose="020B0502020104020203" pitchFamily="34" charset="0"/>
              </a:rPr>
              <a:t/>
            </a:r>
            <a:br>
              <a:rPr lang="en-GB" sz="5300" b="1" dirty="0" smtClean="0">
                <a:effectLst>
                  <a:outerShdw blurRad="38100" dist="38100" dir="2700000" algn="tl">
                    <a:srgbClr val="000000">
                      <a:alpha val="43137"/>
                    </a:srgbClr>
                  </a:outerShdw>
                </a:effectLst>
                <a:latin typeface="Gill Sans MT" panose="020B0502020104020203" pitchFamily="34" charset="0"/>
              </a:rPr>
            </a:br>
            <a:r>
              <a:rPr lang="en-GB" sz="5300" b="1" dirty="0" smtClean="0">
                <a:effectLst>
                  <a:outerShdw blurRad="38100" dist="38100" dir="2700000" algn="tl">
                    <a:srgbClr val="000000">
                      <a:alpha val="43137"/>
                    </a:srgbClr>
                  </a:outerShdw>
                </a:effectLst>
                <a:latin typeface="Gill Sans MT" panose="020B0502020104020203" pitchFamily="34" charset="0"/>
              </a:rPr>
              <a:t/>
            </a:r>
            <a:br>
              <a:rPr lang="en-GB" sz="5300" b="1" dirty="0" smtClean="0">
                <a:effectLst>
                  <a:outerShdw blurRad="38100" dist="38100" dir="2700000" algn="tl">
                    <a:srgbClr val="000000">
                      <a:alpha val="43137"/>
                    </a:srgbClr>
                  </a:outerShdw>
                </a:effectLst>
                <a:latin typeface="Gill Sans MT" panose="020B0502020104020203" pitchFamily="34" charset="0"/>
              </a:rPr>
            </a:br>
            <a:r>
              <a:rPr lang="en-GB" b="1" dirty="0" smtClean="0">
                <a:effectLst>
                  <a:outerShdw blurRad="38100" dist="38100" dir="2700000" algn="tl">
                    <a:srgbClr val="000000">
                      <a:alpha val="43137"/>
                    </a:srgbClr>
                  </a:outerShdw>
                </a:effectLst>
                <a:latin typeface="Gill Sans MT" panose="020B0502020104020203" pitchFamily="34" charset="0"/>
              </a:rPr>
              <a:t/>
            </a:r>
            <a:br>
              <a:rPr lang="en-GB" b="1" dirty="0" smtClean="0">
                <a:effectLst>
                  <a:outerShdw blurRad="38100" dist="38100" dir="2700000" algn="tl">
                    <a:srgbClr val="000000">
                      <a:alpha val="43137"/>
                    </a:srgbClr>
                  </a:outerShdw>
                </a:effectLst>
                <a:latin typeface="Gill Sans MT" panose="020B0502020104020203" pitchFamily="34" charset="0"/>
              </a:rPr>
            </a:br>
            <a:r>
              <a:rPr lang="en-GB" dirty="0" smtClean="0">
                <a:effectLst>
                  <a:outerShdw blurRad="38100" dist="38100" dir="2700000" algn="tl">
                    <a:srgbClr val="000000">
                      <a:alpha val="43137"/>
                    </a:srgbClr>
                  </a:outerShdw>
                </a:effectLst>
                <a:latin typeface="Gill Sans MT" panose="020B0502020104020203" pitchFamily="34" charset="0"/>
              </a:rPr>
              <a:t/>
            </a:r>
            <a:br>
              <a:rPr lang="en-GB" dirty="0" smtClean="0">
                <a:effectLst>
                  <a:outerShdw blurRad="38100" dist="38100" dir="2700000" algn="tl">
                    <a:srgbClr val="000000">
                      <a:alpha val="43137"/>
                    </a:srgbClr>
                  </a:outerShdw>
                </a:effectLst>
                <a:latin typeface="Gill Sans MT" panose="020B0502020104020203" pitchFamily="34" charset="0"/>
              </a:rPr>
            </a:br>
            <a:r>
              <a:rPr lang="en-GB" dirty="0">
                <a:solidFill>
                  <a:prstClr val="black"/>
                </a:solidFill>
                <a:latin typeface="Gill Sans MT" panose="020B0502020104020203" pitchFamily="34" charset="0"/>
                <a:sym typeface="Wingdings"/>
              </a:rPr>
              <a:t> </a:t>
            </a:r>
            <a:r>
              <a:rPr lang="en-US" dirty="0" smtClean="0">
                <a:latin typeface="Gill Sans MT" panose="020B0502020104020203" pitchFamily="34" charset="0"/>
              </a:rPr>
              <a:t>We </a:t>
            </a:r>
            <a:r>
              <a:rPr lang="en-US" dirty="0">
                <a:latin typeface="Gill Sans MT" panose="020B0502020104020203" pitchFamily="34" charset="0"/>
              </a:rPr>
              <a:t>will continue to develop the curriculum (intent, implementation and impact) to ensure that the school always provides a rich, varied and exciting curriculum that inspires the children and develops progression of skills and a love of learning.</a:t>
            </a:r>
            <a:r>
              <a:rPr lang="en-GB" sz="4000" dirty="0" smtClean="0">
                <a:latin typeface="Gill Sans MT" panose="020B0502020104020203" pitchFamily="34" charset="0"/>
              </a:rPr>
              <a:t/>
            </a:r>
            <a:br>
              <a:rPr lang="en-GB" sz="4000" dirty="0" smtClean="0">
                <a:latin typeface="Gill Sans MT" panose="020B0502020104020203" pitchFamily="34" charset="0"/>
              </a:rPr>
            </a:br>
            <a:r>
              <a:rPr lang="en-GB" sz="4000" dirty="0" smtClean="0">
                <a:latin typeface="Gill Sans MT" panose="020B0502020104020203" pitchFamily="34" charset="0"/>
              </a:rPr>
              <a:t/>
            </a:r>
            <a:br>
              <a:rPr lang="en-GB" sz="4000" dirty="0" smtClean="0">
                <a:latin typeface="Gill Sans MT" panose="020B0502020104020203" pitchFamily="34" charset="0"/>
              </a:rPr>
            </a:br>
            <a:r>
              <a:rPr lang="en-GB" sz="3600" dirty="0" smtClean="0">
                <a:latin typeface="Gill Sans MT" panose="020B0502020104020203" pitchFamily="34" charset="0"/>
              </a:rPr>
              <a:t/>
            </a:r>
            <a:br>
              <a:rPr lang="en-GB" sz="3600" dirty="0" smtClean="0">
                <a:latin typeface="Gill Sans MT" panose="020B0502020104020203" pitchFamily="34" charset="0"/>
              </a:rPr>
            </a:br>
            <a:r>
              <a:rPr lang="en-GB" dirty="0" smtClean="0">
                <a:latin typeface="Gill Sans MT" panose="020B0502020104020203" pitchFamily="34" charset="0"/>
              </a:rPr>
              <a:t/>
            </a:r>
            <a:br>
              <a:rPr lang="en-GB" dirty="0" smtClean="0">
                <a:latin typeface="Gill Sans MT" panose="020B0502020104020203" pitchFamily="34" charset="0"/>
              </a:rPr>
            </a:br>
            <a:endParaRPr lang="en-GB" dirty="0">
              <a:latin typeface="Gill Sans MT" panose="020B0502020104020203" pitchFamily="34" charset="0"/>
            </a:endParaRPr>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0769" y="5872993"/>
            <a:ext cx="830982" cy="967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7544" y="6052087"/>
            <a:ext cx="609600" cy="609600"/>
          </a:xfrm>
          <a:prstGeom prst="rect">
            <a:avLst/>
          </a:prstGeom>
        </p:spPr>
      </p:pic>
    </p:spTree>
    <p:extLst>
      <p:ext uri="{BB962C8B-B14F-4D97-AF65-F5344CB8AC3E}">
        <p14:creationId xmlns:p14="http://schemas.microsoft.com/office/powerpoint/2010/main" val="391152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1012"/>
            <a:ext cx="8640960" cy="3600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 y="3868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itle 5"/>
          <p:cNvSpPr>
            <a:spLocks noGrp="1"/>
          </p:cNvSpPr>
          <p:nvPr>
            <p:ph type="title"/>
          </p:nvPr>
        </p:nvSpPr>
        <p:spPr>
          <a:xfrm>
            <a:off x="234866" y="2675522"/>
            <a:ext cx="8674268" cy="1143000"/>
          </a:xfrm>
        </p:spPr>
        <p:txBody>
          <a:bodyPr>
            <a:normAutofit fontScale="90000"/>
          </a:bodyPr>
          <a:lstStyle/>
          <a:p>
            <a:pPr algn="l"/>
            <a:r>
              <a:rPr lang="en-GB" sz="5300" b="1" dirty="0" smtClean="0">
                <a:effectLst>
                  <a:outerShdw blurRad="38100" dist="38100" dir="2700000" algn="tl">
                    <a:srgbClr val="000000">
                      <a:alpha val="43137"/>
                    </a:srgbClr>
                  </a:outerShdw>
                </a:effectLst>
                <a:latin typeface="Gill Sans MT" panose="020B0502020104020203" pitchFamily="34" charset="0"/>
              </a:rPr>
              <a:t/>
            </a:r>
            <a:br>
              <a:rPr lang="en-GB" sz="5300" b="1" dirty="0" smtClean="0">
                <a:effectLst>
                  <a:outerShdw blurRad="38100" dist="38100" dir="2700000" algn="tl">
                    <a:srgbClr val="000000">
                      <a:alpha val="43137"/>
                    </a:srgbClr>
                  </a:outerShdw>
                </a:effectLst>
                <a:latin typeface="Gill Sans MT" panose="020B0502020104020203" pitchFamily="34" charset="0"/>
              </a:rPr>
            </a:br>
            <a:r>
              <a:rPr lang="en-GB" sz="5300" b="1" dirty="0" smtClean="0">
                <a:effectLst>
                  <a:outerShdw blurRad="38100" dist="38100" dir="2700000" algn="tl">
                    <a:srgbClr val="000000">
                      <a:alpha val="43137"/>
                    </a:srgbClr>
                  </a:outerShdw>
                </a:effectLst>
                <a:latin typeface="Gill Sans MT" panose="020B0502020104020203" pitchFamily="34" charset="0"/>
              </a:rPr>
              <a:t/>
            </a:r>
            <a:br>
              <a:rPr lang="en-GB" sz="5300" b="1" dirty="0" smtClean="0">
                <a:effectLst>
                  <a:outerShdw blurRad="38100" dist="38100" dir="2700000" algn="tl">
                    <a:srgbClr val="000000">
                      <a:alpha val="43137"/>
                    </a:srgbClr>
                  </a:outerShdw>
                </a:effectLst>
                <a:latin typeface="Gill Sans MT" panose="020B0502020104020203" pitchFamily="34" charset="0"/>
              </a:rPr>
            </a:br>
            <a:r>
              <a:rPr lang="en-GB" b="1" dirty="0" smtClean="0">
                <a:effectLst>
                  <a:outerShdw blurRad="38100" dist="38100" dir="2700000" algn="tl">
                    <a:srgbClr val="000000">
                      <a:alpha val="43137"/>
                    </a:srgbClr>
                  </a:outerShdw>
                </a:effectLst>
                <a:latin typeface="Gill Sans MT" panose="020B0502020104020203" pitchFamily="34" charset="0"/>
              </a:rPr>
              <a:t/>
            </a:r>
            <a:br>
              <a:rPr lang="en-GB" b="1" dirty="0" smtClean="0">
                <a:effectLst>
                  <a:outerShdw blurRad="38100" dist="38100" dir="2700000" algn="tl">
                    <a:srgbClr val="000000">
                      <a:alpha val="43137"/>
                    </a:srgbClr>
                  </a:outerShdw>
                </a:effectLst>
                <a:latin typeface="Gill Sans MT" panose="020B0502020104020203" pitchFamily="34" charset="0"/>
              </a:rPr>
            </a:br>
            <a:r>
              <a:rPr lang="en-GB" dirty="0">
                <a:solidFill>
                  <a:prstClr val="black"/>
                </a:solidFill>
                <a:effectLst>
                  <a:outerShdw blurRad="38100" dist="38100" dir="2700000" algn="tl">
                    <a:srgbClr val="000000">
                      <a:alpha val="43137"/>
                    </a:srgbClr>
                  </a:outerShdw>
                </a:effectLst>
                <a:latin typeface="Gill Sans MT" panose="020B0502020104020203" pitchFamily="34" charset="0"/>
                <a:sym typeface="Wingdings"/>
              </a:rPr>
              <a:t> </a:t>
            </a:r>
            <a:r>
              <a:rPr lang="en-US" dirty="0">
                <a:latin typeface="Gill Sans MT" panose="020B0502020104020203" pitchFamily="34" charset="0"/>
              </a:rPr>
              <a:t>We will </a:t>
            </a:r>
            <a:r>
              <a:rPr lang="en-US" dirty="0" err="1">
                <a:latin typeface="Gill Sans MT" panose="020B0502020104020203" pitchFamily="34" charset="0"/>
              </a:rPr>
              <a:t>prioritise</a:t>
            </a:r>
            <a:r>
              <a:rPr lang="en-US" dirty="0">
                <a:latin typeface="Gill Sans MT" panose="020B0502020104020203" pitchFamily="34" charset="0"/>
              </a:rPr>
              <a:t> mental health and well-being for children, families and staff.</a:t>
            </a:r>
            <a:r>
              <a:rPr lang="en-GB" dirty="0" smtClean="0">
                <a:latin typeface="Gill Sans MT" panose="020B0502020104020203" pitchFamily="34" charset="0"/>
              </a:rPr>
              <a:t/>
            </a:r>
            <a:br>
              <a:rPr lang="en-GB" dirty="0" smtClean="0">
                <a:latin typeface="Gill Sans MT" panose="020B0502020104020203" pitchFamily="34" charset="0"/>
              </a:rPr>
            </a:br>
            <a:r>
              <a:rPr lang="en-GB" dirty="0" smtClean="0">
                <a:effectLst>
                  <a:outerShdw blurRad="38100" dist="38100" dir="2700000" algn="tl">
                    <a:srgbClr val="000000">
                      <a:alpha val="43137"/>
                    </a:srgbClr>
                  </a:outerShdw>
                </a:effectLst>
                <a:latin typeface="Gill Sans MT" panose="020B0502020104020203" pitchFamily="34" charset="0"/>
              </a:rPr>
              <a:t/>
            </a:r>
            <a:br>
              <a:rPr lang="en-GB" dirty="0" smtClean="0">
                <a:effectLst>
                  <a:outerShdw blurRad="38100" dist="38100" dir="2700000" algn="tl">
                    <a:srgbClr val="000000">
                      <a:alpha val="43137"/>
                    </a:srgbClr>
                  </a:outerShdw>
                </a:effectLst>
                <a:latin typeface="Gill Sans MT" panose="020B0502020104020203" pitchFamily="34" charset="0"/>
              </a:rPr>
            </a:br>
            <a:r>
              <a:rPr lang="en-GB" dirty="0" smtClean="0">
                <a:effectLst>
                  <a:outerShdw blurRad="38100" dist="38100" dir="2700000" algn="tl">
                    <a:srgbClr val="000000">
                      <a:alpha val="43137"/>
                    </a:srgbClr>
                  </a:outerShdw>
                </a:effectLst>
                <a:latin typeface="Gill Sans MT" panose="020B0502020104020203" pitchFamily="34" charset="0"/>
                <a:sym typeface="Wingdings"/>
              </a:rPr>
              <a:t></a:t>
            </a:r>
            <a:r>
              <a:rPr lang="en-US" dirty="0">
                <a:latin typeface="Gill Sans MT" panose="020B0502020104020203" pitchFamily="34" charset="0"/>
              </a:rPr>
              <a:t>We will explore ways of </a:t>
            </a:r>
            <a:r>
              <a:rPr lang="en-US" dirty="0" err="1">
                <a:latin typeface="Gill Sans MT" panose="020B0502020104020203" pitchFamily="34" charset="0"/>
              </a:rPr>
              <a:t>maximising</a:t>
            </a:r>
            <a:r>
              <a:rPr lang="en-US" dirty="0">
                <a:latin typeface="Gill Sans MT" panose="020B0502020104020203" pitchFamily="34" charset="0"/>
              </a:rPr>
              <a:t> our income and </a:t>
            </a:r>
            <a:r>
              <a:rPr lang="en-US" dirty="0" err="1">
                <a:latin typeface="Gill Sans MT" panose="020B0502020104020203" pitchFamily="34" charset="0"/>
              </a:rPr>
              <a:t>minimising</a:t>
            </a:r>
            <a:r>
              <a:rPr lang="en-US" dirty="0">
                <a:latin typeface="Gill Sans MT" panose="020B0502020104020203" pitchFamily="34" charset="0"/>
              </a:rPr>
              <a:t> our expenditure to develop financial stability.</a:t>
            </a:r>
            <a:r>
              <a:rPr lang="en-GB" sz="3600" dirty="0" smtClean="0">
                <a:latin typeface="Gill Sans MT" panose="020B0502020104020203" pitchFamily="34" charset="0"/>
              </a:rPr>
              <a:t/>
            </a:r>
            <a:br>
              <a:rPr lang="en-GB" sz="3600" dirty="0" smtClean="0">
                <a:latin typeface="Gill Sans MT" panose="020B0502020104020203" pitchFamily="34" charset="0"/>
              </a:rPr>
            </a:br>
            <a:r>
              <a:rPr lang="en-GB" dirty="0" smtClean="0">
                <a:latin typeface="Gill Sans MT" panose="020B0502020104020203" pitchFamily="34" charset="0"/>
              </a:rPr>
              <a:t/>
            </a:r>
            <a:br>
              <a:rPr lang="en-GB" dirty="0" smtClean="0">
                <a:latin typeface="Gill Sans MT" panose="020B0502020104020203" pitchFamily="34" charset="0"/>
              </a:rPr>
            </a:br>
            <a:endParaRPr lang="en-GB" dirty="0">
              <a:latin typeface="Gill Sans MT" panose="020B0502020104020203" pitchFamily="34" charset="0"/>
            </a:endParaRPr>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0769" y="5872993"/>
            <a:ext cx="830982" cy="967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6722" y="6052087"/>
            <a:ext cx="609600" cy="609600"/>
          </a:xfrm>
          <a:prstGeom prst="rect">
            <a:avLst/>
          </a:prstGeom>
        </p:spPr>
      </p:pic>
    </p:spTree>
    <p:extLst>
      <p:ext uri="{BB962C8B-B14F-4D97-AF65-F5344CB8AC3E}">
        <p14:creationId xmlns:p14="http://schemas.microsoft.com/office/powerpoint/2010/main" val="90380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ular Callout 12"/>
          <p:cNvSpPr/>
          <p:nvPr/>
        </p:nvSpPr>
        <p:spPr>
          <a:xfrm>
            <a:off x="255599" y="4869160"/>
            <a:ext cx="2880320" cy="1728192"/>
          </a:xfrm>
          <a:prstGeom prst="wedgeRoundRectCallout">
            <a:avLst>
              <a:gd name="adj1" fmla="val 72111"/>
              <a:gd name="adj2" fmla="val -91194"/>
              <a:gd name="adj3" fmla="val 1666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ular Callout 7"/>
          <p:cNvSpPr/>
          <p:nvPr/>
        </p:nvSpPr>
        <p:spPr>
          <a:xfrm>
            <a:off x="414052" y="1556791"/>
            <a:ext cx="1997708" cy="2252359"/>
          </a:xfrm>
          <a:prstGeom prst="wedgeRoundRectCallout">
            <a:avLst>
              <a:gd name="adj1" fmla="val 129088"/>
              <a:gd name="adj2" fmla="val 74741"/>
              <a:gd name="adj3" fmla="val 1666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1012"/>
            <a:ext cx="8640960" cy="3600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 y="3868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 name="TextBox 2"/>
          <p:cNvSpPr txBox="1"/>
          <p:nvPr/>
        </p:nvSpPr>
        <p:spPr>
          <a:xfrm>
            <a:off x="1331640" y="753717"/>
            <a:ext cx="7560840" cy="584775"/>
          </a:xfrm>
          <a:prstGeom prst="rect">
            <a:avLst/>
          </a:prstGeom>
          <a:noFill/>
        </p:spPr>
        <p:txBody>
          <a:bodyPr wrap="square" rtlCol="0">
            <a:spAutoFit/>
          </a:bodyPr>
          <a:lstStyle/>
          <a:p>
            <a:r>
              <a:rPr lang="en-GB" sz="3200" dirty="0" smtClean="0">
                <a:latin typeface="Gill Sans MT" panose="020B0502020104020203" pitchFamily="34" charset="0"/>
              </a:rPr>
              <a:t>Quotes from our recent Parent Survey</a:t>
            </a:r>
            <a:endParaRPr lang="en-GB" sz="3200" dirty="0">
              <a:latin typeface="Gill Sans MT" panose="020B0502020104020203" pitchFamily="34" charset="0"/>
            </a:endParaRPr>
          </a:p>
        </p:txBody>
      </p:sp>
      <p:sp>
        <p:nvSpPr>
          <p:cNvPr id="4" name="TextBox 3"/>
          <p:cNvSpPr txBox="1"/>
          <p:nvPr/>
        </p:nvSpPr>
        <p:spPr>
          <a:xfrm>
            <a:off x="352010" y="1570690"/>
            <a:ext cx="2121791" cy="2246769"/>
          </a:xfrm>
          <a:prstGeom prst="rect">
            <a:avLst/>
          </a:prstGeom>
          <a:noFill/>
        </p:spPr>
        <p:txBody>
          <a:bodyPr wrap="square" rtlCol="0">
            <a:spAutoFit/>
          </a:bodyPr>
          <a:lstStyle/>
          <a:p>
            <a:pPr algn="ctr"/>
            <a:r>
              <a:rPr lang="en-GB" sz="2000" dirty="0" smtClean="0">
                <a:latin typeface="Gill Sans MT" panose="020B0502020104020203" pitchFamily="34" charset="0"/>
              </a:rPr>
              <a:t>Teachers are kind and caring. There is great pastoral care and a sense of belonging through the Christian faith.</a:t>
            </a:r>
            <a:endParaRPr lang="en-GB" sz="2000" dirty="0">
              <a:latin typeface="Gill Sans MT" panose="020B0502020104020203" pitchFamily="34" charset="0"/>
            </a:endParaRPr>
          </a:p>
        </p:txBody>
      </p:sp>
      <p:sp>
        <p:nvSpPr>
          <p:cNvPr id="10" name="Rounded Rectangular Callout 9"/>
          <p:cNvSpPr/>
          <p:nvPr/>
        </p:nvSpPr>
        <p:spPr>
          <a:xfrm>
            <a:off x="2863033" y="1502550"/>
            <a:ext cx="2880320" cy="1728192"/>
          </a:xfrm>
          <a:prstGeom prst="wedgeRoundRectCallout">
            <a:avLst>
              <a:gd name="adj1" fmla="val 1418"/>
              <a:gd name="adj2" fmla="val 122077"/>
              <a:gd name="adj3" fmla="val 1666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865111" y="1502550"/>
            <a:ext cx="2876164" cy="1685077"/>
          </a:xfrm>
          <a:prstGeom prst="rect">
            <a:avLst/>
          </a:prstGeom>
          <a:noFill/>
        </p:spPr>
        <p:txBody>
          <a:bodyPr wrap="square" rtlCol="0">
            <a:spAutoFit/>
          </a:bodyPr>
          <a:lstStyle/>
          <a:p>
            <a:pPr algn="ctr"/>
            <a:r>
              <a:rPr lang="en-GB" sz="2000" dirty="0" smtClean="0">
                <a:latin typeface="Gill Sans MT" panose="020B0502020104020203" pitchFamily="34" charset="0"/>
              </a:rPr>
              <a:t>Strong values, supportive school environment, caring for each other, promotes respectful behaviour</a:t>
            </a:r>
            <a:endParaRPr lang="en-GB" sz="2000" dirty="0">
              <a:latin typeface="Gill Sans MT" panose="020B0502020104020203" pitchFamily="34" charset="0"/>
            </a:endParaRPr>
          </a:p>
        </p:txBody>
      </p:sp>
      <p:sp>
        <p:nvSpPr>
          <p:cNvPr id="12" name="TextBox 11"/>
          <p:cNvSpPr txBox="1"/>
          <p:nvPr/>
        </p:nvSpPr>
        <p:spPr>
          <a:xfrm>
            <a:off x="251444" y="4949517"/>
            <a:ext cx="2876164" cy="1631216"/>
          </a:xfrm>
          <a:prstGeom prst="rect">
            <a:avLst/>
          </a:prstGeom>
          <a:noFill/>
        </p:spPr>
        <p:txBody>
          <a:bodyPr wrap="square" rtlCol="0">
            <a:spAutoFit/>
          </a:bodyPr>
          <a:lstStyle/>
          <a:p>
            <a:pPr algn="ctr"/>
            <a:r>
              <a:rPr lang="en-GB" sz="2000" dirty="0" smtClean="0">
                <a:latin typeface="Gill Sans MT" panose="020B0502020104020203" pitchFamily="34" charset="0"/>
              </a:rPr>
              <a:t>The nurturing, caring and secure environment which is a great setting for children to thrive and flourish.</a:t>
            </a:r>
            <a:endParaRPr lang="en-GB" sz="2000" dirty="0">
              <a:latin typeface="Gill Sans MT" panose="020B0502020104020203" pitchFamily="34" charset="0"/>
            </a:endParaRPr>
          </a:p>
        </p:txBody>
      </p:sp>
      <p:sp>
        <p:nvSpPr>
          <p:cNvPr id="14" name="Rounded Rectangular Callout 13"/>
          <p:cNvSpPr/>
          <p:nvPr/>
        </p:nvSpPr>
        <p:spPr>
          <a:xfrm>
            <a:off x="4672263" y="4805381"/>
            <a:ext cx="3500136" cy="1728192"/>
          </a:xfrm>
          <a:prstGeom prst="wedgeRoundRectCallout">
            <a:avLst>
              <a:gd name="adj1" fmla="val -73135"/>
              <a:gd name="adj2" fmla="val -85674"/>
              <a:gd name="adj3" fmla="val 1666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4676418" y="4912275"/>
            <a:ext cx="3495981" cy="1323439"/>
          </a:xfrm>
          <a:prstGeom prst="rect">
            <a:avLst/>
          </a:prstGeom>
          <a:noFill/>
        </p:spPr>
        <p:txBody>
          <a:bodyPr wrap="square" rtlCol="0">
            <a:spAutoFit/>
          </a:bodyPr>
          <a:lstStyle/>
          <a:p>
            <a:pPr algn="ctr"/>
            <a:r>
              <a:rPr lang="en-GB" sz="2000" dirty="0" smtClean="0">
                <a:latin typeface="Gill Sans MT" panose="020B0502020104020203" pitchFamily="34" charset="0"/>
              </a:rPr>
              <a:t>Very good teachers, lovely atmosphere within the community – my child loves to go to school every day!</a:t>
            </a:r>
            <a:endParaRPr lang="en-GB" sz="2000" dirty="0">
              <a:latin typeface="Gill Sans MT" panose="020B0502020104020203" pitchFamily="34" charset="0"/>
            </a:endParaRPr>
          </a:p>
        </p:txBody>
      </p:sp>
      <p:sp>
        <p:nvSpPr>
          <p:cNvPr id="6" name="Rounded Rectangular Callout 5"/>
          <p:cNvSpPr/>
          <p:nvPr/>
        </p:nvSpPr>
        <p:spPr>
          <a:xfrm>
            <a:off x="6724490" y="3441258"/>
            <a:ext cx="1824229" cy="1300343"/>
          </a:xfrm>
          <a:prstGeom prst="wedgeRoundRectCallout">
            <a:avLst>
              <a:gd name="adj1" fmla="val -177135"/>
              <a:gd name="adj2" fmla="val 17985"/>
              <a:gd name="adj3" fmla="val 1666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6724071" y="3492857"/>
            <a:ext cx="1977886" cy="1015663"/>
          </a:xfrm>
          <a:prstGeom prst="rect">
            <a:avLst/>
          </a:prstGeom>
          <a:noFill/>
        </p:spPr>
        <p:txBody>
          <a:bodyPr wrap="square" rtlCol="0">
            <a:spAutoFit/>
          </a:bodyPr>
          <a:lstStyle/>
          <a:p>
            <a:pPr algn="ctr"/>
            <a:r>
              <a:rPr lang="en-GB" sz="2000" dirty="0" smtClean="0">
                <a:latin typeface="Gill Sans MT" panose="020B0502020104020203" pitchFamily="34" charset="0"/>
              </a:rPr>
              <a:t>Everyone is </a:t>
            </a:r>
          </a:p>
          <a:p>
            <a:pPr algn="ctr"/>
            <a:r>
              <a:rPr lang="en-GB" sz="2000" dirty="0" smtClean="0">
                <a:latin typeface="Gill Sans MT" panose="020B0502020104020203" pitchFamily="34" charset="0"/>
              </a:rPr>
              <a:t>welcomed and included.</a:t>
            </a:r>
            <a:endParaRPr lang="en-GB" sz="2000" dirty="0">
              <a:latin typeface="Gill Sans MT" panose="020B0502020104020203" pitchFamily="34" charset="0"/>
            </a:endParaRPr>
          </a:p>
        </p:txBody>
      </p:sp>
      <p:sp>
        <p:nvSpPr>
          <p:cNvPr id="7" name="Rounded Rectangular Callout 6"/>
          <p:cNvSpPr/>
          <p:nvPr/>
        </p:nvSpPr>
        <p:spPr>
          <a:xfrm>
            <a:off x="6451402" y="1637737"/>
            <a:ext cx="2097318" cy="1296144"/>
          </a:xfrm>
          <a:prstGeom prst="wedgeRoundRectCallout">
            <a:avLst>
              <a:gd name="adj1" fmla="val -111714"/>
              <a:gd name="adj2" fmla="val 131060"/>
              <a:gd name="adj3" fmla="val 1666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6511118" y="1656679"/>
            <a:ext cx="1977886" cy="1323439"/>
          </a:xfrm>
          <a:prstGeom prst="rect">
            <a:avLst/>
          </a:prstGeom>
          <a:noFill/>
        </p:spPr>
        <p:txBody>
          <a:bodyPr wrap="square" rtlCol="0">
            <a:spAutoFit/>
          </a:bodyPr>
          <a:lstStyle/>
          <a:p>
            <a:pPr algn="ctr"/>
            <a:r>
              <a:rPr lang="en-GB" sz="2000" dirty="0" smtClean="0">
                <a:latin typeface="Gill Sans MT" panose="020B0502020104020203" pitchFamily="34" charset="0"/>
              </a:rPr>
              <a:t>The children feel safe, supported and respected by all.</a:t>
            </a:r>
            <a:endParaRPr lang="en-GB" sz="2000" dirty="0">
              <a:latin typeface="Gill Sans MT" panose="020B0502020104020203"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4732" y="6221168"/>
            <a:ext cx="609600" cy="609600"/>
          </a:xfrm>
          <a:prstGeom prst="rect">
            <a:avLst/>
          </a:prstGeom>
        </p:spPr>
      </p:pic>
    </p:spTree>
    <p:extLst>
      <p:ext uri="{BB962C8B-B14F-4D97-AF65-F5344CB8AC3E}">
        <p14:creationId xmlns:p14="http://schemas.microsoft.com/office/powerpoint/2010/main" val="18888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6733"/>
            <a:ext cx="8229600" cy="1143000"/>
          </a:xfrm>
        </p:spPr>
        <p:txBody>
          <a:bodyPr>
            <a:normAutofit fontScale="90000"/>
          </a:bodyPr>
          <a:lstStyle/>
          <a:p>
            <a:r>
              <a:rPr lang="en-GB" sz="6600" b="1" dirty="0" smtClean="0">
                <a:effectLst>
                  <a:outerShdw blurRad="38100" dist="38100" dir="2700000" algn="tl">
                    <a:srgbClr val="000000">
                      <a:alpha val="43137"/>
                    </a:srgbClr>
                  </a:outerShdw>
                </a:effectLst>
                <a:latin typeface="Gill Sans MT" panose="020B0502020104020203" pitchFamily="34" charset="0"/>
              </a:rPr>
              <a:t>Any questions?</a:t>
            </a:r>
            <a:br>
              <a:rPr lang="en-GB" sz="6600" b="1" dirty="0" smtClean="0">
                <a:effectLst>
                  <a:outerShdw blurRad="38100" dist="38100" dir="2700000" algn="tl">
                    <a:srgbClr val="000000">
                      <a:alpha val="43137"/>
                    </a:srgbClr>
                  </a:outerShdw>
                </a:effectLst>
                <a:latin typeface="Gill Sans MT" panose="020B0502020104020203" pitchFamily="34" charset="0"/>
              </a:rPr>
            </a:br>
            <a:r>
              <a:rPr lang="en-GB" sz="6600" dirty="0" smtClean="0">
                <a:latin typeface="Gill Sans MT" panose="020B0502020104020203" pitchFamily="34" charset="0"/>
              </a:rPr>
              <a:t>Please email </a:t>
            </a:r>
            <a:r>
              <a:rPr lang="en-GB" sz="4000" dirty="0" smtClean="0">
                <a:latin typeface="Gill Sans MT" panose="020B0502020104020203" pitchFamily="34" charset="0"/>
                <a:hlinkClick r:id="rId4"/>
              </a:rPr>
              <a:t>h</a:t>
            </a:r>
            <a:r>
              <a:rPr lang="en-GB" sz="4000" dirty="0" smtClean="0">
                <a:latin typeface="Gill Sans MT" panose="020B0502020104020203" pitchFamily="34" charset="0"/>
                <a:hlinkClick r:id="rId5"/>
              </a:rPr>
              <a:t>eadteacher@holytrinity.merton.sch.uk</a:t>
            </a:r>
            <a:r>
              <a:rPr lang="en-GB" sz="4000" dirty="0" smtClean="0">
                <a:latin typeface="Gill Sans MT" panose="020B0502020104020203" pitchFamily="34" charset="0"/>
              </a:rPr>
              <a:t> </a:t>
            </a:r>
            <a:endParaRPr lang="en-GB" sz="4000" dirty="0">
              <a:latin typeface="Gill Sans MT" panose="020B0502020104020203" pitchFamily="34" charset="0"/>
            </a:endParaRPr>
          </a:p>
        </p:txBody>
      </p:sp>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261012"/>
            <a:ext cx="8640960" cy="3600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64007" y="4941169"/>
            <a:ext cx="1539375" cy="1792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2400" y="6124377"/>
            <a:ext cx="609600" cy="609600"/>
          </a:xfrm>
          <a:prstGeom prst="rect">
            <a:avLst/>
          </a:prstGeom>
        </p:spPr>
      </p:pic>
    </p:spTree>
    <p:extLst>
      <p:ext uri="{BB962C8B-B14F-4D97-AF65-F5344CB8AC3E}">
        <p14:creationId xmlns:p14="http://schemas.microsoft.com/office/powerpoint/2010/main" val="203137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6733"/>
            <a:ext cx="8229600" cy="1143000"/>
          </a:xfrm>
        </p:spPr>
        <p:txBody>
          <a:bodyPr>
            <a:noAutofit/>
          </a:bodyPr>
          <a:lstStyle/>
          <a:p>
            <a:r>
              <a:rPr lang="en-GB" sz="9600" b="1" dirty="0" smtClean="0">
                <a:effectLst>
                  <a:outerShdw blurRad="38100" dist="38100" dir="2700000" algn="tl">
                    <a:srgbClr val="000000">
                      <a:alpha val="43137"/>
                    </a:srgbClr>
                  </a:outerShdw>
                </a:effectLst>
                <a:latin typeface="Gill Sans MT" panose="020B0502020104020203" pitchFamily="34" charset="0"/>
              </a:rPr>
              <a:t>Virtual Tour</a:t>
            </a:r>
            <a:endParaRPr lang="en-GB" sz="9600" dirty="0">
              <a:latin typeface="Gill Sans MT" panose="020B0502020104020203" pitchFamily="34"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1012"/>
            <a:ext cx="8640960" cy="3600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4007" y="4941169"/>
            <a:ext cx="1539375" cy="1792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1520" y="5949280"/>
            <a:ext cx="609600" cy="609600"/>
          </a:xfrm>
          <a:prstGeom prst="rect">
            <a:avLst/>
          </a:prstGeom>
        </p:spPr>
      </p:pic>
    </p:spTree>
    <p:extLst>
      <p:ext uri="{BB962C8B-B14F-4D97-AF65-F5344CB8AC3E}">
        <p14:creationId xmlns:p14="http://schemas.microsoft.com/office/powerpoint/2010/main" val="3754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1012"/>
            <a:ext cx="8640960" cy="36004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5789" y="6175019"/>
            <a:ext cx="609600" cy="609600"/>
          </a:xfrm>
          <a:prstGeom prst="rect">
            <a:avLst/>
          </a:prstGeom>
        </p:spPr>
      </p:pic>
      <p:pic>
        <p:nvPicPr>
          <p:cNvPr id="3" name="Picture 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1083" y="764704"/>
            <a:ext cx="8641397" cy="5196369"/>
          </a:xfrm>
          <a:prstGeom prst="rect">
            <a:avLst/>
          </a:prstGeom>
        </p:spPr>
      </p:pic>
    </p:spTree>
    <p:extLst>
      <p:ext uri="{BB962C8B-B14F-4D97-AF65-F5344CB8AC3E}">
        <p14:creationId xmlns:p14="http://schemas.microsoft.com/office/powerpoint/2010/main" val="258490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1012"/>
            <a:ext cx="8640960" cy="36004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9512" y="6093296"/>
            <a:ext cx="609600" cy="609600"/>
          </a:xfrm>
          <a:prstGeom prst="rect">
            <a:avLst/>
          </a:prstGeo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7017" y="908720"/>
            <a:ext cx="8573550" cy="4680520"/>
          </a:xfrm>
          <a:prstGeom prst="rect">
            <a:avLst/>
          </a:prstGeom>
        </p:spPr>
      </p:pic>
    </p:spTree>
    <p:extLst>
      <p:ext uri="{BB962C8B-B14F-4D97-AF65-F5344CB8AC3E}">
        <p14:creationId xmlns:p14="http://schemas.microsoft.com/office/powerpoint/2010/main" val="134515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1012"/>
            <a:ext cx="8640960" cy="36004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504" y="6186193"/>
            <a:ext cx="609600" cy="609600"/>
          </a:xfrm>
          <a:prstGeom prst="rect">
            <a:avLst/>
          </a:prstGeo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51520" y="1340768"/>
            <a:ext cx="4803902" cy="4464496"/>
          </a:xfrm>
          <a:prstGeom prst="rect">
            <a:avLst/>
          </a:prstGeom>
        </p:spPr>
      </p:pic>
      <p:pic>
        <p:nvPicPr>
          <p:cNvPr id="5" name="Picture 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292079" y="823460"/>
            <a:ext cx="3500861" cy="5701884"/>
          </a:xfrm>
          <a:prstGeom prst="rect">
            <a:avLst/>
          </a:prstGeom>
        </p:spPr>
      </p:pic>
    </p:spTree>
    <p:extLst>
      <p:ext uri="{BB962C8B-B14F-4D97-AF65-F5344CB8AC3E}">
        <p14:creationId xmlns:p14="http://schemas.microsoft.com/office/powerpoint/2010/main" val="225673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1012"/>
            <a:ext cx="8640960" cy="36004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504" y="6093296"/>
            <a:ext cx="609600" cy="609600"/>
          </a:xfrm>
          <a:prstGeom prst="rect">
            <a:avLst/>
          </a:prstGeom>
        </p:spPr>
      </p:pic>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55576" y="692696"/>
            <a:ext cx="6812043" cy="3456384"/>
          </a:xfrm>
          <a:prstGeom prst="rect">
            <a:avLst/>
          </a:prstGeom>
        </p:spPr>
      </p:pic>
      <p:pic>
        <p:nvPicPr>
          <p:cNvPr id="5" name="Picture 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43808" y="3478967"/>
            <a:ext cx="5959933" cy="3168352"/>
          </a:xfrm>
          <a:prstGeom prst="rect">
            <a:avLst/>
          </a:prstGeom>
        </p:spPr>
      </p:pic>
    </p:spTree>
    <p:extLst>
      <p:ext uri="{BB962C8B-B14F-4D97-AF65-F5344CB8AC3E}">
        <p14:creationId xmlns:p14="http://schemas.microsoft.com/office/powerpoint/2010/main" val="365471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1012"/>
            <a:ext cx="8640960" cy="36004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504" y="6165304"/>
            <a:ext cx="609600" cy="609600"/>
          </a:xfrm>
          <a:prstGeom prst="rect">
            <a:avLst/>
          </a:prstGeo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3528" y="826367"/>
            <a:ext cx="5472608" cy="3034681"/>
          </a:xfrm>
          <a:prstGeom prst="rect">
            <a:avLst/>
          </a:prstGeom>
        </p:spPr>
      </p:pic>
      <p:pic>
        <p:nvPicPr>
          <p:cNvPr id="5" name="Picture 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08954" y="3620451"/>
            <a:ext cx="6083526" cy="2901374"/>
          </a:xfrm>
          <a:prstGeom prst="rect">
            <a:avLst/>
          </a:prstGeom>
        </p:spPr>
      </p:pic>
    </p:spTree>
    <p:extLst>
      <p:ext uri="{BB962C8B-B14F-4D97-AF65-F5344CB8AC3E}">
        <p14:creationId xmlns:p14="http://schemas.microsoft.com/office/powerpoint/2010/main" val="357238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996953"/>
            <a:ext cx="7772400" cy="1470025"/>
          </a:xfrm>
        </p:spPr>
        <p:txBody>
          <a:bodyPr>
            <a:noAutofit/>
          </a:bodyPr>
          <a:lstStyle/>
          <a:p>
            <a:pPr algn="l"/>
            <a:r>
              <a:rPr lang="en-GB" sz="3600" dirty="0" smtClean="0">
                <a:latin typeface="Gill Sans MT" panose="020B0502020104020203" pitchFamily="34" charset="0"/>
                <a:sym typeface="Wingdings"/>
              </a:rPr>
              <a:t></a:t>
            </a:r>
            <a:r>
              <a:rPr lang="en-GB" sz="3600" dirty="0" smtClean="0">
                <a:latin typeface="Gill Sans MT" panose="020B0502020104020203" pitchFamily="34" charset="0"/>
              </a:rPr>
              <a:t>Welcome</a:t>
            </a:r>
            <a:br>
              <a:rPr lang="en-GB" sz="3600" dirty="0" smtClean="0">
                <a:latin typeface="Gill Sans MT" panose="020B0502020104020203" pitchFamily="34" charset="0"/>
              </a:rPr>
            </a:br>
            <a:r>
              <a:rPr lang="en-GB" sz="3600" dirty="0">
                <a:latin typeface="Gill Sans MT" panose="020B0502020104020203" pitchFamily="34" charset="0"/>
                <a:sym typeface="Wingdings"/>
              </a:rPr>
              <a:t> </a:t>
            </a:r>
            <a:r>
              <a:rPr lang="en-GB" sz="3600" dirty="0" smtClean="0">
                <a:latin typeface="Gill Sans MT" panose="020B0502020104020203" pitchFamily="34" charset="0"/>
              </a:rPr>
              <a:t>Sharing the vision</a:t>
            </a:r>
            <a:br>
              <a:rPr lang="en-GB" sz="3600" dirty="0" smtClean="0">
                <a:latin typeface="Gill Sans MT" panose="020B0502020104020203" pitchFamily="34" charset="0"/>
              </a:rPr>
            </a:br>
            <a:r>
              <a:rPr lang="en-GB" sz="3600" dirty="0">
                <a:latin typeface="Gill Sans MT" panose="020B0502020104020203" pitchFamily="34" charset="0"/>
                <a:sym typeface="Wingdings"/>
              </a:rPr>
              <a:t> </a:t>
            </a:r>
            <a:r>
              <a:rPr lang="en-GB" sz="3600" dirty="0" smtClean="0">
                <a:latin typeface="Gill Sans MT" panose="020B0502020104020203" pitchFamily="34" charset="0"/>
              </a:rPr>
              <a:t>All about Holy Trinity Primary School</a:t>
            </a:r>
            <a:br>
              <a:rPr lang="en-GB" sz="3600" dirty="0" smtClean="0">
                <a:latin typeface="Gill Sans MT" panose="020B0502020104020203" pitchFamily="34" charset="0"/>
              </a:rPr>
            </a:br>
            <a:r>
              <a:rPr lang="en-GB" sz="3600" dirty="0">
                <a:latin typeface="Gill Sans MT" panose="020B0502020104020203" pitchFamily="34" charset="0"/>
                <a:sym typeface="Wingdings"/>
              </a:rPr>
              <a:t> </a:t>
            </a:r>
            <a:r>
              <a:rPr lang="en-GB" sz="3600" dirty="0" smtClean="0">
                <a:latin typeface="Gill Sans MT" panose="020B0502020104020203" pitchFamily="34" charset="0"/>
              </a:rPr>
              <a:t>Any questions? Please email </a:t>
            </a:r>
            <a:r>
              <a:rPr lang="en-GB" sz="3600" dirty="0">
                <a:latin typeface="Gill Sans MT" panose="020B0502020104020203" pitchFamily="34" charset="0"/>
                <a:hlinkClick r:id="rId4"/>
              </a:rPr>
              <a:t>h</a:t>
            </a:r>
            <a:r>
              <a:rPr lang="en-GB" sz="3600" dirty="0" smtClean="0">
                <a:latin typeface="Gill Sans MT" panose="020B0502020104020203" pitchFamily="34" charset="0"/>
                <a:hlinkClick r:id="rId5"/>
              </a:rPr>
              <a:t>eadteacher@holytrinity.merton.sch.uk</a:t>
            </a:r>
            <a:r>
              <a:rPr lang="en-GB" sz="3600" dirty="0" smtClean="0">
                <a:latin typeface="Gill Sans MT" panose="020B0502020104020203" pitchFamily="34" charset="0"/>
              </a:rPr>
              <a:t> </a:t>
            </a:r>
            <a:br>
              <a:rPr lang="en-GB" sz="3600" dirty="0" smtClean="0">
                <a:latin typeface="Gill Sans MT" panose="020B0502020104020203" pitchFamily="34" charset="0"/>
              </a:rPr>
            </a:br>
            <a:r>
              <a:rPr lang="en-GB" sz="3600" dirty="0">
                <a:latin typeface="Gill Sans MT" panose="020B0502020104020203" pitchFamily="34" charset="0"/>
                <a:sym typeface="Wingdings"/>
              </a:rPr>
              <a:t> </a:t>
            </a:r>
            <a:r>
              <a:rPr lang="en-GB" sz="3600" dirty="0" smtClean="0">
                <a:latin typeface="Gill Sans MT" panose="020B0502020104020203" pitchFamily="34" charset="0"/>
                <a:sym typeface="Wingdings"/>
              </a:rPr>
              <a:t>Virtual </a:t>
            </a:r>
            <a:r>
              <a:rPr lang="en-GB" sz="3600" dirty="0" smtClean="0">
                <a:latin typeface="Gill Sans MT" panose="020B0502020104020203" pitchFamily="34" charset="0"/>
              </a:rPr>
              <a:t>Tour of the school</a:t>
            </a:r>
            <a:r>
              <a:rPr lang="en-GB" sz="4800" dirty="0" smtClean="0">
                <a:latin typeface="Gill Sans MT" panose="020B0502020104020203" pitchFamily="34" charset="0"/>
              </a:rPr>
              <a:t/>
            </a:r>
            <a:br>
              <a:rPr lang="en-GB" sz="4800" dirty="0" smtClean="0">
                <a:latin typeface="Gill Sans MT" panose="020B0502020104020203" pitchFamily="34" charset="0"/>
              </a:rPr>
            </a:br>
            <a:endParaRPr lang="en-GB" sz="4000" dirty="0">
              <a:latin typeface="Gill Sans MT" panose="020B0502020104020203" pitchFamily="34" charset="0"/>
            </a:endParaRPr>
          </a:p>
        </p:txBody>
      </p:sp>
      <p:sp>
        <p:nvSpPr>
          <p:cNvPr id="4" name="Rectangle 2"/>
          <p:cNvSpPr>
            <a:spLocks noChangeArrowheads="1"/>
          </p:cNvSpPr>
          <p:nvPr/>
        </p:nvSpPr>
        <p:spPr bwMode="auto">
          <a:xfrm>
            <a:off x="179513" y="242757"/>
            <a:ext cx="7460697"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chemeClr val="tx1"/>
                </a:solidFill>
                <a:effectLst/>
                <a:latin typeface="Gill Sans MT" pitchFamily="34" charset="0"/>
                <a:ea typeface="Calibri" pitchFamily="34" charset="0"/>
                <a:cs typeface="Times New Roman" pitchFamily="18" charset="0"/>
              </a:rPr>
              <a:t>HOLY TRINITY C of E PRIMARY SCHOOL</a:t>
            </a:r>
            <a:endParaRPr kumimoji="0" lang="en-GB" altLang="en-US"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862955"/>
            <a:ext cx="8640960" cy="3600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 y="3868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64007" y="4941169"/>
            <a:ext cx="1539375" cy="1792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1000" y="5936136"/>
            <a:ext cx="609600" cy="609600"/>
          </a:xfrm>
          <a:prstGeom prst="rect">
            <a:avLst/>
          </a:prstGeom>
        </p:spPr>
      </p:pic>
    </p:spTree>
    <p:extLst>
      <p:ext uri="{BB962C8B-B14F-4D97-AF65-F5344CB8AC3E}">
        <p14:creationId xmlns:p14="http://schemas.microsoft.com/office/powerpoint/2010/main" val="109113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1012"/>
            <a:ext cx="8640960" cy="36004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0973" y="6093296"/>
            <a:ext cx="609600" cy="609600"/>
          </a:xfrm>
          <a:prstGeom prst="rect">
            <a:avLst/>
          </a:prstGeom>
        </p:spPr>
      </p:pic>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l="-4910" t="-3440"/>
          <a:stretch/>
        </p:blipFill>
        <p:spPr>
          <a:xfrm>
            <a:off x="12982" y="617401"/>
            <a:ext cx="8604448" cy="5377327"/>
          </a:xfrm>
          <a:prstGeom prst="rect">
            <a:avLst/>
          </a:prstGeom>
        </p:spPr>
      </p:pic>
    </p:spTree>
    <p:extLst>
      <p:ext uri="{BB962C8B-B14F-4D97-AF65-F5344CB8AC3E}">
        <p14:creationId xmlns:p14="http://schemas.microsoft.com/office/powerpoint/2010/main" val="165388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1012"/>
            <a:ext cx="8640960" cy="36004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6611" y="6021288"/>
            <a:ext cx="609600" cy="609600"/>
          </a:xfrm>
          <a:prstGeom prst="rect">
            <a:avLst/>
          </a:prstGeom>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6611" y="764704"/>
            <a:ext cx="5280586" cy="3960440"/>
          </a:xfrm>
          <a:prstGeom prst="rect">
            <a:avLst/>
          </a:prstGeom>
        </p:spPr>
      </p:pic>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67944" y="3104964"/>
            <a:ext cx="4752528" cy="3564396"/>
          </a:xfrm>
          <a:prstGeom prst="rect">
            <a:avLst/>
          </a:prstGeom>
        </p:spPr>
      </p:pic>
    </p:spTree>
    <p:extLst>
      <p:ext uri="{BB962C8B-B14F-4D97-AF65-F5344CB8AC3E}">
        <p14:creationId xmlns:p14="http://schemas.microsoft.com/office/powerpoint/2010/main" val="351072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1012"/>
            <a:ext cx="8640960" cy="36004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6220" y="6093296"/>
            <a:ext cx="609600" cy="609600"/>
          </a:xfrm>
          <a:prstGeom prst="rect">
            <a:avLst/>
          </a:prstGeom>
        </p:spPr>
      </p:pic>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07604" y="791872"/>
            <a:ext cx="7128792" cy="5194702"/>
          </a:xfrm>
          <a:prstGeom prst="rect">
            <a:avLst/>
          </a:prstGeom>
        </p:spPr>
      </p:pic>
    </p:spTree>
    <p:extLst>
      <p:ext uri="{BB962C8B-B14F-4D97-AF65-F5344CB8AC3E}">
        <p14:creationId xmlns:p14="http://schemas.microsoft.com/office/powerpoint/2010/main" val="114542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1012"/>
            <a:ext cx="8640960" cy="36004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504" y="6021288"/>
            <a:ext cx="609600" cy="609600"/>
          </a:xfrm>
          <a:prstGeom prst="rect">
            <a:avLst/>
          </a:prstGeom>
        </p:spPr>
      </p:pic>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3630" y="980728"/>
            <a:ext cx="8566235" cy="4680520"/>
          </a:xfrm>
          <a:prstGeom prst="rect">
            <a:avLst/>
          </a:prstGeom>
        </p:spPr>
      </p:pic>
    </p:spTree>
    <p:extLst>
      <p:ext uri="{BB962C8B-B14F-4D97-AF65-F5344CB8AC3E}">
        <p14:creationId xmlns:p14="http://schemas.microsoft.com/office/powerpoint/2010/main" val="165630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1012"/>
            <a:ext cx="8640960" cy="36004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1520" y="6112168"/>
            <a:ext cx="609600" cy="609600"/>
          </a:xfrm>
          <a:prstGeom prst="rect">
            <a:avLst/>
          </a:prstGeo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2270" y="756793"/>
            <a:ext cx="8219459" cy="5237890"/>
          </a:xfrm>
          <a:prstGeom prst="rect">
            <a:avLst/>
          </a:prstGeom>
        </p:spPr>
      </p:pic>
    </p:spTree>
    <p:extLst>
      <p:ext uri="{BB962C8B-B14F-4D97-AF65-F5344CB8AC3E}">
        <p14:creationId xmlns:p14="http://schemas.microsoft.com/office/powerpoint/2010/main" val="406472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1012"/>
            <a:ext cx="8640960" cy="36004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2744" y="6133382"/>
            <a:ext cx="609600" cy="609600"/>
          </a:xfrm>
          <a:prstGeom prst="rect">
            <a:avLst/>
          </a:prstGeo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7544" y="764703"/>
            <a:ext cx="8136904" cy="5368679"/>
          </a:xfrm>
          <a:prstGeom prst="rect">
            <a:avLst/>
          </a:prstGeom>
        </p:spPr>
      </p:pic>
    </p:spTree>
    <p:extLst>
      <p:ext uri="{BB962C8B-B14F-4D97-AF65-F5344CB8AC3E}">
        <p14:creationId xmlns:p14="http://schemas.microsoft.com/office/powerpoint/2010/main" val="310457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1012"/>
            <a:ext cx="8640960" cy="36004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504" y="6139746"/>
            <a:ext cx="609600" cy="609600"/>
          </a:xfrm>
          <a:prstGeom prst="rect">
            <a:avLst/>
          </a:prstGeo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51520" y="836712"/>
            <a:ext cx="8481123" cy="5204325"/>
          </a:xfrm>
          <a:prstGeom prst="rect">
            <a:avLst/>
          </a:prstGeom>
        </p:spPr>
      </p:pic>
    </p:spTree>
    <p:extLst>
      <p:ext uri="{BB962C8B-B14F-4D97-AF65-F5344CB8AC3E}">
        <p14:creationId xmlns:p14="http://schemas.microsoft.com/office/powerpoint/2010/main" val="420654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1012"/>
            <a:ext cx="8640960" cy="36004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9512" y="6200074"/>
            <a:ext cx="609600" cy="609600"/>
          </a:xfrm>
          <a:prstGeom prst="rect">
            <a:avLst/>
          </a:prstGeom>
        </p:spPr>
      </p:pic>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3224" y="764704"/>
            <a:ext cx="8619256" cy="5127792"/>
          </a:xfrm>
          <a:prstGeom prst="rect">
            <a:avLst/>
          </a:prstGeom>
        </p:spPr>
      </p:pic>
    </p:spTree>
    <p:extLst>
      <p:ext uri="{BB962C8B-B14F-4D97-AF65-F5344CB8AC3E}">
        <p14:creationId xmlns:p14="http://schemas.microsoft.com/office/powerpoint/2010/main" val="75480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1012"/>
            <a:ext cx="8640960" cy="3600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1520" y="908720"/>
            <a:ext cx="8496944" cy="4848809"/>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5130" y="6045197"/>
            <a:ext cx="609600" cy="609600"/>
          </a:xfrm>
          <a:prstGeom prst="rect">
            <a:avLst/>
          </a:prstGeom>
        </p:spPr>
      </p:pic>
    </p:spTree>
    <p:extLst>
      <p:ext uri="{BB962C8B-B14F-4D97-AF65-F5344CB8AC3E}">
        <p14:creationId xmlns:p14="http://schemas.microsoft.com/office/powerpoint/2010/main" val="391643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1012"/>
            <a:ext cx="8640960" cy="3600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3528" y="764704"/>
            <a:ext cx="8463070" cy="512748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1520" y="6093296"/>
            <a:ext cx="609600" cy="609600"/>
          </a:xfrm>
          <a:prstGeom prst="rect">
            <a:avLst/>
          </a:prstGeom>
        </p:spPr>
      </p:pic>
    </p:spTree>
    <p:extLst>
      <p:ext uri="{BB962C8B-B14F-4D97-AF65-F5344CB8AC3E}">
        <p14:creationId xmlns:p14="http://schemas.microsoft.com/office/powerpoint/2010/main" val="395438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631" y="2708920"/>
            <a:ext cx="8712969" cy="1470025"/>
          </a:xfrm>
        </p:spPr>
        <p:txBody>
          <a:bodyPr>
            <a:noAutofit/>
          </a:bodyPr>
          <a:lstStyle/>
          <a:p>
            <a:r>
              <a:rPr lang="en-GB" sz="4800" dirty="0"/>
              <a:t/>
            </a:r>
            <a:br>
              <a:rPr lang="en-GB" sz="4800" dirty="0"/>
            </a:br>
            <a:r>
              <a:rPr lang="en-GB" sz="4800" dirty="0"/>
              <a:t> </a:t>
            </a:r>
            <a:br>
              <a:rPr lang="en-GB" sz="4800" dirty="0"/>
            </a:br>
            <a:r>
              <a:rPr lang="en-GB" sz="4800" b="1" dirty="0" smtClean="0">
                <a:effectLst>
                  <a:outerShdw blurRad="38100" dist="38100" dir="2700000" algn="tl">
                    <a:srgbClr val="000000">
                      <a:alpha val="43137"/>
                    </a:srgbClr>
                  </a:outerShdw>
                </a:effectLst>
                <a:latin typeface="Gill Sans MT" panose="020B0502020104020203" pitchFamily="34" charset="0"/>
              </a:rPr>
              <a:t>Our Vision</a:t>
            </a:r>
            <a:r>
              <a:rPr lang="en-GB" sz="4800" dirty="0" smtClean="0"/>
              <a:t/>
            </a:r>
            <a:br>
              <a:rPr lang="en-GB" sz="4800" dirty="0" smtClean="0"/>
            </a:br>
            <a:r>
              <a:rPr lang="en-GB" sz="2400" dirty="0" smtClean="0">
                <a:latin typeface="Gill Sans MT" panose="020B0502020104020203" pitchFamily="34" charset="0"/>
              </a:rPr>
              <a:t>We</a:t>
            </a:r>
            <a:r>
              <a:rPr lang="en-GB" sz="2800" dirty="0" smtClean="0">
                <a:latin typeface="Gill Sans MT" panose="020B0502020104020203" pitchFamily="34" charset="0"/>
              </a:rPr>
              <a:t> </a:t>
            </a:r>
            <a:r>
              <a:rPr lang="en-GB" sz="2400" dirty="0">
                <a:latin typeface="Gill Sans MT" panose="020B0502020104020203" pitchFamily="34" charset="0"/>
              </a:rPr>
              <a:t>want our pupils to </a:t>
            </a:r>
            <a:r>
              <a:rPr lang="en-GB" sz="2400" b="1" dirty="0">
                <a:latin typeface="Gill Sans MT" panose="020B0502020104020203" pitchFamily="34" charset="0"/>
              </a:rPr>
              <a:t>grow</a:t>
            </a:r>
            <a:r>
              <a:rPr lang="en-GB" sz="2400" dirty="0">
                <a:latin typeface="Gill Sans MT" panose="020B0502020104020203" pitchFamily="34" charset="0"/>
              </a:rPr>
              <a:t> in confidence, independence, resilience and knowledge, so that all achieve their full potential and develop a life-long love of learning and of the world around us</a:t>
            </a:r>
            <a:r>
              <a:rPr lang="en-GB" sz="2400" dirty="0" smtClean="0">
                <a:latin typeface="Gill Sans MT" panose="020B0502020104020203" pitchFamily="34" charset="0"/>
              </a:rPr>
              <a:t>.</a:t>
            </a:r>
            <a:br>
              <a:rPr lang="en-GB" sz="2400" dirty="0" smtClean="0">
                <a:latin typeface="Gill Sans MT" panose="020B0502020104020203" pitchFamily="34" charset="0"/>
              </a:rPr>
            </a:br>
            <a:r>
              <a:rPr lang="en-GB" sz="2400" dirty="0">
                <a:latin typeface="Gill Sans MT" panose="020B0502020104020203" pitchFamily="34" charset="0"/>
              </a:rPr>
              <a:t/>
            </a:r>
            <a:br>
              <a:rPr lang="en-GB" sz="2400" dirty="0">
                <a:latin typeface="Gill Sans MT" panose="020B0502020104020203" pitchFamily="34" charset="0"/>
              </a:rPr>
            </a:br>
            <a:r>
              <a:rPr lang="en-GB" sz="2400" dirty="0" smtClean="0">
                <a:latin typeface="Gill Sans MT" panose="020B0502020104020203" pitchFamily="34" charset="0"/>
              </a:rPr>
              <a:t>We </a:t>
            </a:r>
            <a:r>
              <a:rPr lang="en-GB" sz="2400" dirty="0">
                <a:latin typeface="Gill Sans MT" panose="020B0502020104020203" pitchFamily="34" charset="0"/>
              </a:rPr>
              <a:t>work </a:t>
            </a:r>
            <a:r>
              <a:rPr lang="en-GB" sz="2400" b="1" dirty="0">
                <a:latin typeface="Gill Sans MT" panose="020B0502020104020203" pitchFamily="34" charset="0"/>
              </a:rPr>
              <a:t>together</a:t>
            </a:r>
            <a:r>
              <a:rPr lang="en-GB" sz="2400" dirty="0">
                <a:latin typeface="Gill Sans MT" panose="020B0502020104020203" pitchFamily="34" charset="0"/>
              </a:rPr>
              <a:t> with families, community and church to model positive relationships, supporting each other and acknowledging that we are stronger when we work together</a:t>
            </a:r>
            <a:r>
              <a:rPr lang="en-GB" sz="2400" dirty="0" smtClean="0">
                <a:latin typeface="Gill Sans MT" panose="020B0502020104020203" pitchFamily="34" charset="0"/>
              </a:rPr>
              <a:t>.</a:t>
            </a:r>
            <a:br>
              <a:rPr lang="en-GB" sz="2400" dirty="0" smtClean="0">
                <a:latin typeface="Gill Sans MT" panose="020B0502020104020203" pitchFamily="34" charset="0"/>
              </a:rPr>
            </a:br>
            <a:r>
              <a:rPr lang="en-GB" sz="2400" dirty="0">
                <a:latin typeface="Gill Sans MT" panose="020B0502020104020203" pitchFamily="34" charset="0"/>
              </a:rPr>
              <a:t/>
            </a:r>
            <a:br>
              <a:rPr lang="en-GB" sz="2400" dirty="0">
                <a:latin typeface="Gill Sans MT" panose="020B0502020104020203" pitchFamily="34" charset="0"/>
              </a:rPr>
            </a:br>
            <a:r>
              <a:rPr lang="en-GB" sz="2400" dirty="0" smtClean="0">
                <a:latin typeface="Gill Sans MT" panose="020B0502020104020203" pitchFamily="34" charset="0"/>
              </a:rPr>
              <a:t>We </a:t>
            </a:r>
            <a:r>
              <a:rPr lang="en-GB" sz="2400" dirty="0">
                <a:latin typeface="Gill Sans MT" panose="020B0502020104020203" pitchFamily="34" charset="0"/>
              </a:rPr>
              <a:t>are growing together as </a:t>
            </a:r>
            <a:r>
              <a:rPr lang="en-GB" sz="2400" b="1" dirty="0">
                <a:latin typeface="Gill Sans MT" panose="020B0502020104020203" pitchFamily="34" charset="0"/>
              </a:rPr>
              <a:t>children of God,</a:t>
            </a:r>
            <a:r>
              <a:rPr lang="en-GB" sz="2400" dirty="0">
                <a:latin typeface="Gill Sans MT" panose="020B0502020104020203" pitchFamily="34" charset="0"/>
              </a:rPr>
              <a:t> strengthening our faith, secure in the knowledge we are unique, loved and cherished. </a:t>
            </a:r>
            <a:r>
              <a:rPr lang="en-GB" sz="2800" dirty="0">
                <a:latin typeface="Gill Sans MT" panose="020B0502020104020203" pitchFamily="34" charset="0"/>
              </a:rPr>
              <a:t/>
            </a:r>
            <a:br>
              <a:rPr lang="en-GB" sz="2800" dirty="0">
                <a:latin typeface="Gill Sans MT" panose="020B0502020104020203" pitchFamily="34" charset="0"/>
              </a:rPr>
            </a:br>
            <a:r>
              <a:rPr lang="en-GB" sz="2800" dirty="0" smtClean="0">
                <a:latin typeface="Gill Sans MT" panose="020B0502020104020203" pitchFamily="34" charset="0"/>
              </a:rPr>
              <a:t/>
            </a:r>
            <a:br>
              <a:rPr lang="en-GB" sz="2800" dirty="0" smtClean="0">
                <a:latin typeface="Gill Sans MT" panose="020B0502020104020203" pitchFamily="34" charset="0"/>
              </a:rPr>
            </a:br>
            <a:endParaRPr lang="en-GB" sz="2800" dirty="0">
              <a:latin typeface="Gill Sans MT" panose="020B0502020104020203" pitchFamily="34" charset="0"/>
            </a:endParaRPr>
          </a:p>
        </p:txBody>
      </p:sp>
      <p:sp>
        <p:nvSpPr>
          <p:cNvPr id="4" name="Rectangle 2"/>
          <p:cNvSpPr>
            <a:spLocks noChangeArrowheads="1"/>
          </p:cNvSpPr>
          <p:nvPr/>
        </p:nvSpPr>
        <p:spPr bwMode="auto">
          <a:xfrm>
            <a:off x="179511" y="242757"/>
            <a:ext cx="8548494"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800" b="1" i="0" u="none" strike="noStrike" cap="none" normalizeH="0" baseline="0" dirty="0" smtClean="0">
                <a:ln>
                  <a:noFill/>
                </a:ln>
                <a:solidFill>
                  <a:schemeClr val="tx1"/>
                </a:solidFill>
                <a:effectLst/>
                <a:latin typeface="Gill Sans MT" pitchFamily="34" charset="0"/>
                <a:ea typeface="Calibri" pitchFamily="34" charset="0"/>
                <a:cs typeface="Times New Roman" pitchFamily="18" charset="0"/>
              </a:rPr>
              <a:t>GROWING TOGETHER</a:t>
            </a:r>
            <a:r>
              <a:rPr kumimoji="0" lang="en-GB" altLang="en-US" sz="2800" b="1" i="0" u="none" strike="noStrike" cap="none" normalizeH="0" dirty="0" smtClean="0">
                <a:ln>
                  <a:noFill/>
                </a:ln>
                <a:solidFill>
                  <a:schemeClr val="tx1"/>
                </a:solidFill>
                <a:effectLst/>
                <a:latin typeface="Gill Sans MT" pitchFamily="34" charset="0"/>
                <a:ea typeface="Calibri" pitchFamily="34" charset="0"/>
                <a:cs typeface="Times New Roman" pitchFamily="18" charset="0"/>
              </a:rPr>
              <a:t> AS CHILDREN OF GOD</a:t>
            </a:r>
            <a:endParaRPr kumimoji="0" lang="en-GB" altLang="en-US"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862955"/>
            <a:ext cx="8640960" cy="3600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 y="3868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4246" y="6093296"/>
            <a:ext cx="609600" cy="609600"/>
          </a:xfrm>
          <a:prstGeom prst="rect">
            <a:avLst/>
          </a:prstGeom>
        </p:spPr>
      </p:pic>
    </p:spTree>
    <p:extLst>
      <p:ext uri="{BB962C8B-B14F-4D97-AF65-F5344CB8AC3E}">
        <p14:creationId xmlns:p14="http://schemas.microsoft.com/office/powerpoint/2010/main" val="232059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1012"/>
            <a:ext cx="8640960" cy="360040"/>
          </a:xfrm>
          <a:prstGeom prst="rect">
            <a:avLst/>
          </a:prstGeom>
          <a:noFill/>
          <a:extLst>
            <a:ext uri="{909E8E84-426E-40DD-AFC4-6F175D3DCCD1}">
              <a14:hiddenFill xmlns:a14="http://schemas.microsoft.com/office/drawing/2010/main">
                <a:solidFill>
                  <a:srgbClr val="FFFFFF"/>
                </a:solidFill>
              </a14:hiddenFill>
            </a:ext>
          </a:ex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9512" y="6093296"/>
            <a:ext cx="609600" cy="609600"/>
          </a:xfrm>
          <a:prstGeom prst="rect">
            <a:avLst/>
          </a:prstGeom>
        </p:spPr>
      </p:pic>
      <p:pic>
        <p:nvPicPr>
          <p:cNvPr id="2" name="Picture 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39128" y="836712"/>
            <a:ext cx="8465743" cy="4680520"/>
          </a:xfrm>
          <a:prstGeom prst="rect">
            <a:avLst/>
          </a:prstGeom>
        </p:spPr>
      </p:pic>
      <p:sp>
        <p:nvSpPr>
          <p:cNvPr id="3" name="Rectangle 2"/>
          <p:cNvSpPr/>
          <p:nvPr/>
        </p:nvSpPr>
        <p:spPr>
          <a:xfrm>
            <a:off x="462202" y="852736"/>
            <a:ext cx="3131563"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latin typeface="Gill Sans MT" panose="020B0502020104020203" pitchFamily="34" charset="0"/>
              </a:rPr>
              <a:t>Thank you</a:t>
            </a:r>
            <a:endParaRPr lang="en-US" sz="5400" b="0" cap="none" spc="0" dirty="0">
              <a:ln w="0"/>
              <a:solidFill>
                <a:schemeClr val="tx1"/>
              </a:solidFill>
              <a:effectLst>
                <a:outerShdw blurRad="38100" dist="19050" dir="2700000" algn="tl" rotWithShape="0">
                  <a:schemeClr val="dk1">
                    <a:alpha val="40000"/>
                  </a:schemeClr>
                </a:outerShdw>
              </a:effectLst>
              <a:latin typeface="Gill Sans MT" panose="020B0502020104020203" pitchFamily="34" charset="0"/>
            </a:endParaRPr>
          </a:p>
        </p:txBody>
      </p:sp>
    </p:spTree>
    <p:extLst>
      <p:ext uri="{BB962C8B-B14F-4D97-AF65-F5344CB8AC3E}">
        <p14:creationId xmlns:p14="http://schemas.microsoft.com/office/powerpoint/2010/main" val="77373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3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16138"/>
            <a:ext cx="8640960" cy="1800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 y="3868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4007" y="4941169"/>
            <a:ext cx="1539375" cy="1792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ctrTitle"/>
          </p:nvPr>
        </p:nvSpPr>
        <p:spPr>
          <a:xfrm>
            <a:off x="-252536" y="1543339"/>
            <a:ext cx="2878088" cy="506487"/>
          </a:xfrm>
        </p:spPr>
        <p:txBody>
          <a:bodyPr>
            <a:normAutofit fontScale="90000"/>
          </a:bodyPr>
          <a:lstStyle/>
          <a:p>
            <a:r>
              <a:rPr lang="en-GB" b="1" dirty="0" smtClean="0">
                <a:effectLst>
                  <a:outerShdw blurRad="38100" dist="38100" dir="2700000" algn="tl">
                    <a:srgbClr val="000000">
                      <a:alpha val="43137"/>
                    </a:srgbClr>
                  </a:outerShdw>
                </a:effectLst>
                <a:latin typeface="Gill Sans MT" panose="020B0502020104020203" pitchFamily="34" charset="0"/>
              </a:rPr>
              <a:t>Growing together rules</a:t>
            </a:r>
            <a:endParaRPr lang="en-GB" b="1" dirty="0">
              <a:effectLst>
                <a:outerShdw blurRad="38100" dist="38100" dir="2700000" algn="tl">
                  <a:srgbClr val="000000">
                    <a:alpha val="43137"/>
                  </a:srgbClr>
                </a:outerShdw>
              </a:effectLst>
              <a:latin typeface="Gill Sans MT" panose="020B0502020104020203" pitchFamily="34" charset="0"/>
            </a:endParaRPr>
          </a:p>
        </p:txBody>
      </p:sp>
      <p:pic>
        <p:nvPicPr>
          <p:cNvPr id="2" name="Picture 1"/>
          <p:cNvPicPr>
            <a:picLocks noChangeAspect="1"/>
          </p:cNvPicPr>
          <p:nvPr/>
        </p:nvPicPr>
        <p:blipFill>
          <a:blip r:embed="rId6"/>
          <a:stretch>
            <a:fillRect/>
          </a:stretch>
        </p:blipFill>
        <p:spPr>
          <a:xfrm>
            <a:off x="2267744" y="1124744"/>
            <a:ext cx="5196263" cy="4337016"/>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5536" y="5949280"/>
            <a:ext cx="609600" cy="609600"/>
          </a:xfrm>
          <a:prstGeom prst="rect">
            <a:avLst/>
          </a:prstGeom>
        </p:spPr>
      </p:pic>
    </p:spTree>
    <p:extLst>
      <p:ext uri="{BB962C8B-B14F-4D97-AF65-F5344CB8AC3E}">
        <p14:creationId xmlns:p14="http://schemas.microsoft.com/office/powerpoint/2010/main" val="81723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1012"/>
            <a:ext cx="8640960" cy="3600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 y="3868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itle 5"/>
          <p:cNvSpPr>
            <a:spLocks noGrp="1"/>
          </p:cNvSpPr>
          <p:nvPr>
            <p:ph type="title"/>
          </p:nvPr>
        </p:nvSpPr>
        <p:spPr>
          <a:xfrm>
            <a:off x="323529" y="1844824"/>
            <a:ext cx="8674268" cy="1143000"/>
          </a:xfrm>
        </p:spPr>
        <p:txBody>
          <a:bodyPr>
            <a:normAutofit fontScale="90000"/>
          </a:bodyPr>
          <a:lstStyle/>
          <a:p>
            <a:pPr algn="l"/>
            <a:r>
              <a:rPr lang="en-GB" sz="5300" b="1" dirty="0" smtClean="0">
                <a:effectLst>
                  <a:outerShdw blurRad="38100" dist="38100" dir="2700000" algn="tl">
                    <a:srgbClr val="000000">
                      <a:alpha val="43137"/>
                    </a:srgbClr>
                  </a:outerShdw>
                </a:effectLst>
                <a:latin typeface="Gill Sans MT" panose="020B0502020104020203" pitchFamily="34" charset="0"/>
              </a:rPr>
              <a:t/>
            </a:r>
            <a:br>
              <a:rPr lang="en-GB" sz="5300" b="1" dirty="0" smtClean="0">
                <a:effectLst>
                  <a:outerShdw blurRad="38100" dist="38100" dir="2700000" algn="tl">
                    <a:srgbClr val="000000">
                      <a:alpha val="43137"/>
                    </a:srgbClr>
                  </a:outerShdw>
                </a:effectLst>
                <a:latin typeface="Gill Sans MT" panose="020B0502020104020203" pitchFamily="34" charset="0"/>
              </a:rPr>
            </a:br>
            <a:r>
              <a:rPr lang="en-GB" sz="5300" b="1" dirty="0">
                <a:effectLst>
                  <a:outerShdw blurRad="38100" dist="38100" dir="2700000" algn="tl">
                    <a:srgbClr val="000000">
                      <a:alpha val="43137"/>
                    </a:srgbClr>
                  </a:outerShdw>
                </a:effectLst>
                <a:latin typeface="Gill Sans MT" panose="020B0502020104020203" pitchFamily="34" charset="0"/>
              </a:rPr>
              <a:t/>
            </a:r>
            <a:br>
              <a:rPr lang="en-GB" sz="5300" b="1" dirty="0">
                <a:effectLst>
                  <a:outerShdw blurRad="38100" dist="38100" dir="2700000" algn="tl">
                    <a:srgbClr val="000000">
                      <a:alpha val="43137"/>
                    </a:srgbClr>
                  </a:outerShdw>
                </a:effectLst>
                <a:latin typeface="Gill Sans MT" panose="020B0502020104020203" pitchFamily="34" charset="0"/>
              </a:rPr>
            </a:br>
            <a:r>
              <a:rPr lang="en-GB" b="1" dirty="0" smtClean="0">
                <a:effectLst>
                  <a:outerShdw blurRad="38100" dist="38100" dir="2700000" algn="tl">
                    <a:srgbClr val="000000">
                      <a:alpha val="43137"/>
                    </a:srgbClr>
                  </a:outerShdw>
                </a:effectLst>
                <a:latin typeface="Gill Sans MT" panose="020B0502020104020203" pitchFamily="34" charset="0"/>
              </a:rPr>
              <a:t>About Holy Trinity Primary School</a:t>
            </a:r>
            <a:r>
              <a:rPr lang="en-GB" dirty="0" smtClean="0">
                <a:effectLst>
                  <a:outerShdw blurRad="38100" dist="38100" dir="2700000" algn="tl">
                    <a:srgbClr val="000000">
                      <a:alpha val="43137"/>
                    </a:srgbClr>
                  </a:outerShdw>
                </a:effectLst>
                <a:latin typeface="Gill Sans MT" panose="020B0502020104020203" pitchFamily="34" charset="0"/>
              </a:rPr>
              <a:t/>
            </a:r>
            <a:br>
              <a:rPr lang="en-GB" dirty="0" smtClean="0">
                <a:effectLst>
                  <a:outerShdw blurRad="38100" dist="38100" dir="2700000" algn="tl">
                    <a:srgbClr val="000000">
                      <a:alpha val="43137"/>
                    </a:srgbClr>
                  </a:outerShdw>
                </a:effectLst>
                <a:latin typeface="Gill Sans MT" panose="020B0502020104020203" pitchFamily="34" charset="0"/>
              </a:rPr>
            </a:br>
            <a:r>
              <a:rPr lang="en-GB" dirty="0" smtClean="0">
                <a:effectLst>
                  <a:outerShdw blurRad="38100" dist="38100" dir="2700000" algn="tl">
                    <a:srgbClr val="000000">
                      <a:alpha val="43137"/>
                    </a:srgbClr>
                  </a:outerShdw>
                </a:effectLst>
                <a:latin typeface="Gill Sans MT" panose="020B0502020104020203" pitchFamily="34" charset="0"/>
                <a:sym typeface="Wingdings"/>
              </a:rPr>
              <a:t></a:t>
            </a:r>
            <a:r>
              <a:rPr lang="en-GB" dirty="0" smtClean="0">
                <a:effectLst>
                  <a:outerShdw blurRad="38100" dist="38100" dir="2700000" algn="tl">
                    <a:srgbClr val="000000">
                      <a:alpha val="43137"/>
                    </a:srgbClr>
                  </a:outerShdw>
                </a:effectLst>
                <a:latin typeface="Gill Sans MT" panose="020B0502020104020203" pitchFamily="34" charset="0"/>
              </a:rPr>
              <a:t>Church of England School – have the benefit of working with both Merton and Southwark Diocese</a:t>
            </a:r>
            <a:br>
              <a:rPr lang="en-GB" dirty="0" smtClean="0">
                <a:effectLst>
                  <a:outerShdw blurRad="38100" dist="38100" dir="2700000" algn="tl">
                    <a:srgbClr val="000000">
                      <a:alpha val="43137"/>
                    </a:srgbClr>
                  </a:outerShdw>
                </a:effectLst>
                <a:latin typeface="Gill Sans MT" panose="020B0502020104020203" pitchFamily="34" charset="0"/>
              </a:rPr>
            </a:br>
            <a:r>
              <a:rPr lang="en-GB" dirty="0" smtClean="0">
                <a:effectLst>
                  <a:outerShdw blurRad="38100" dist="38100" dir="2700000" algn="tl">
                    <a:srgbClr val="000000">
                      <a:alpha val="43137"/>
                    </a:srgbClr>
                  </a:outerShdw>
                </a:effectLst>
                <a:latin typeface="Gill Sans MT" panose="020B0502020104020203" pitchFamily="34" charset="0"/>
                <a:sym typeface="Wingdings"/>
              </a:rPr>
              <a:t></a:t>
            </a:r>
            <a:r>
              <a:rPr lang="en-GB" dirty="0" smtClean="0">
                <a:effectLst>
                  <a:outerShdw blurRad="38100" dist="38100" dir="2700000" algn="tl">
                    <a:srgbClr val="000000">
                      <a:alpha val="43137"/>
                    </a:srgbClr>
                  </a:outerShdw>
                </a:effectLst>
                <a:latin typeface="Gill Sans MT" panose="020B0502020104020203" pitchFamily="34" charset="0"/>
              </a:rPr>
              <a:t>2 </a:t>
            </a:r>
            <a:r>
              <a:rPr lang="en-GB" dirty="0">
                <a:effectLst>
                  <a:outerShdw blurRad="38100" dist="38100" dir="2700000" algn="tl">
                    <a:srgbClr val="000000">
                      <a:alpha val="43137"/>
                    </a:srgbClr>
                  </a:outerShdw>
                </a:effectLst>
                <a:latin typeface="Gill Sans MT" panose="020B0502020104020203" pitchFamily="34" charset="0"/>
              </a:rPr>
              <a:t>form entry </a:t>
            </a:r>
            <a:r>
              <a:rPr lang="en-GB" dirty="0" smtClean="0">
                <a:effectLst>
                  <a:outerShdw blurRad="38100" dist="38100" dir="2700000" algn="tl">
                    <a:srgbClr val="000000">
                      <a:alpha val="43137"/>
                    </a:srgbClr>
                  </a:outerShdw>
                </a:effectLst>
                <a:latin typeface="Gill Sans MT" panose="020B0502020104020203" pitchFamily="34" charset="0"/>
              </a:rPr>
              <a:t>school </a:t>
            </a:r>
            <a:br>
              <a:rPr lang="en-GB" dirty="0" smtClean="0">
                <a:effectLst>
                  <a:outerShdw blurRad="38100" dist="38100" dir="2700000" algn="tl">
                    <a:srgbClr val="000000">
                      <a:alpha val="43137"/>
                    </a:srgbClr>
                  </a:outerShdw>
                </a:effectLst>
                <a:latin typeface="Gill Sans MT" panose="020B0502020104020203" pitchFamily="34" charset="0"/>
              </a:rPr>
            </a:br>
            <a:r>
              <a:rPr lang="en-GB" dirty="0" smtClean="0">
                <a:effectLst>
                  <a:outerShdw blurRad="38100" dist="38100" dir="2700000" algn="tl">
                    <a:srgbClr val="000000">
                      <a:alpha val="43137"/>
                    </a:srgbClr>
                  </a:outerShdw>
                </a:effectLst>
                <a:latin typeface="Gill Sans MT" panose="020B0502020104020203" pitchFamily="34" charset="0"/>
                <a:sym typeface="Wingdings"/>
              </a:rPr>
              <a:t></a:t>
            </a:r>
            <a:r>
              <a:rPr lang="en-GB" dirty="0" smtClean="0">
                <a:effectLst>
                  <a:outerShdw blurRad="38100" dist="38100" dir="2700000" algn="tl">
                    <a:srgbClr val="000000">
                      <a:alpha val="43137"/>
                    </a:srgbClr>
                  </a:outerShdw>
                </a:effectLst>
                <a:latin typeface="Gill Sans MT" panose="020B0502020104020203" pitchFamily="34" charset="0"/>
              </a:rPr>
              <a:t>Close links with Holy Trinity Church</a:t>
            </a:r>
            <a:br>
              <a:rPr lang="en-GB" dirty="0" smtClean="0">
                <a:effectLst>
                  <a:outerShdw blurRad="38100" dist="38100" dir="2700000" algn="tl">
                    <a:srgbClr val="000000">
                      <a:alpha val="43137"/>
                    </a:srgbClr>
                  </a:outerShdw>
                </a:effectLst>
                <a:latin typeface="Gill Sans MT" panose="020B0502020104020203" pitchFamily="34" charset="0"/>
              </a:rPr>
            </a:br>
            <a:r>
              <a:rPr lang="en-GB" dirty="0">
                <a:effectLst>
                  <a:outerShdw blurRad="38100" dist="38100" dir="2700000" algn="tl">
                    <a:srgbClr val="000000">
                      <a:alpha val="43137"/>
                    </a:srgbClr>
                  </a:outerShdw>
                </a:effectLst>
                <a:latin typeface="Gill Sans MT" panose="020B0502020104020203" pitchFamily="34" charset="0"/>
                <a:sym typeface="Wingdings"/>
              </a:rPr>
              <a:t></a:t>
            </a:r>
            <a:r>
              <a:rPr lang="en-GB" dirty="0">
                <a:effectLst>
                  <a:outerShdw blurRad="38100" dist="38100" dir="2700000" algn="tl">
                    <a:srgbClr val="000000">
                      <a:alpha val="43137"/>
                    </a:srgbClr>
                  </a:outerShdw>
                </a:effectLst>
                <a:latin typeface="Gill Sans MT" panose="020B0502020104020203" pitchFamily="34" charset="0"/>
              </a:rPr>
              <a:t>Close links </a:t>
            </a:r>
            <a:r>
              <a:rPr lang="en-GB" dirty="0" smtClean="0">
                <a:effectLst>
                  <a:outerShdw blurRad="38100" dist="38100" dir="2700000" algn="tl">
                    <a:srgbClr val="000000">
                      <a:alpha val="43137"/>
                    </a:srgbClr>
                  </a:outerShdw>
                </a:effectLst>
                <a:latin typeface="Gill Sans MT" panose="020B0502020104020203" pitchFamily="34" charset="0"/>
              </a:rPr>
              <a:t>with other local schools</a:t>
            </a:r>
            <a:r>
              <a:rPr lang="en-GB" dirty="0" smtClean="0">
                <a:latin typeface="Gill Sans MT" panose="020B0502020104020203" pitchFamily="34" charset="0"/>
              </a:rPr>
              <a:t/>
            </a:r>
            <a:br>
              <a:rPr lang="en-GB" dirty="0" smtClean="0">
                <a:latin typeface="Gill Sans MT" panose="020B0502020104020203" pitchFamily="34" charset="0"/>
              </a:rPr>
            </a:br>
            <a:endParaRPr lang="en-GB" dirty="0">
              <a:latin typeface="Gill Sans MT" panose="020B0502020104020203" pitchFamily="34" charset="0"/>
            </a:endParaRPr>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4007" y="4941169"/>
            <a:ext cx="1539375" cy="1792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7544" y="5837573"/>
            <a:ext cx="609600" cy="609600"/>
          </a:xfrm>
          <a:prstGeom prst="rect">
            <a:avLst/>
          </a:prstGeom>
        </p:spPr>
      </p:pic>
    </p:spTree>
    <p:extLst>
      <p:ext uri="{BB962C8B-B14F-4D97-AF65-F5344CB8AC3E}">
        <p14:creationId xmlns:p14="http://schemas.microsoft.com/office/powerpoint/2010/main" val="138043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1012"/>
            <a:ext cx="8640960" cy="3600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 y="3868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itle 5"/>
          <p:cNvSpPr>
            <a:spLocks noGrp="1"/>
          </p:cNvSpPr>
          <p:nvPr>
            <p:ph type="title"/>
          </p:nvPr>
        </p:nvSpPr>
        <p:spPr>
          <a:xfrm>
            <a:off x="323529" y="2060848"/>
            <a:ext cx="8674268" cy="1143000"/>
          </a:xfrm>
        </p:spPr>
        <p:txBody>
          <a:bodyPr>
            <a:normAutofit fontScale="90000"/>
          </a:bodyPr>
          <a:lstStyle/>
          <a:p>
            <a:pPr algn="l"/>
            <a:r>
              <a:rPr lang="en-GB" sz="5300" b="1" dirty="0" smtClean="0">
                <a:effectLst>
                  <a:outerShdw blurRad="38100" dist="38100" dir="2700000" algn="tl">
                    <a:srgbClr val="000000">
                      <a:alpha val="43137"/>
                    </a:srgbClr>
                  </a:outerShdw>
                </a:effectLst>
                <a:latin typeface="Gill Sans MT" panose="020B0502020104020203" pitchFamily="34" charset="0"/>
              </a:rPr>
              <a:t/>
            </a:r>
            <a:br>
              <a:rPr lang="en-GB" sz="5300" b="1" dirty="0" smtClean="0">
                <a:effectLst>
                  <a:outerShdw blurRad="38100" dist="38100" dir="2700000" algn="tl">
                    <a:srgbClr val="000000">
                      <a:alpha val="43137"/>
                    </a:srgbClr>
                  </a:outerShdw>
                </a:effectLst>
                <a:latin typeface="Gill Sans MT" panose="020B0502020104020203" pitchFamily="34" charset="0"/>
              </a:rPr>
            </a:br>
            <a:r>
              <a:rPr lang="en-GB" sz="5300" b="1" dirty="0">
                <a:effectLst>
                  <a:outerShdw blurRad="38100" dist="38100" dir="2700000" algn="tl">
                    <a:srgbClr val="000000">
                      <a:alpha val="43137"/>
                    </a:srgbClr>
                  </a:outerShdw>
                </a:effectLst>
                <a:latin typeface="Gill Sans MT" panose="020B0502020104020203" pitchFamily="34" charset="0"/>
              </a:rPr>
              <a:t/>
            </a:r>
            <a:br>
              <a:rPr lang="en-GB" sz="5300" b="1" dirty="0">
                <a:effectLst>
                  <a:outerShdw blurRad="38100" dist="38100" dir="2700000" algn="tl">
                    <a:srgbClr val="000000">
                      <a:alpha val="43137"/>
                    </a:srgbClr>
                  </a:outerShdw>
                </a:effectLst>
                <a:latin typeface="Gill Sans MT" panose="020B0502020104020203" pitchFamily="34" charset="0"/>
              </a:rPr>
            </a:br>
            <a:r>
              <a:rPr lang="en-GB" b="1" dirty="0" smtClean="0">
                <a:effectLst>
                  <a:outerShdw blurRad="38100" dist="38100" dir="2700000" algn="tl">
                    <a:srgbClr val="000000">
                      <a:alpha val="43137"/>
                    </a:srgbClr>
                  </a:outerShdw>
                </a:effectLst>
                <a:latin typeface="Gill Sans MT" panose="020B0502020104020203" pitchFamily="34" charset="0"/>
              </a:rPr>
              <a:t>About Holy Trinity Primary School</a:t>
            </a:r>
            <a:r>
              <a:rPr lang="en-GB" dirty="0" smtClean="0">
                <a:effectLst>
                  <a:outerShdw blurRad="38100" dist="38100" dir="2700000" algn="tl">
                    <a:srgbClr val="000000">
                      <a:alpha val="43137"/>
                    </a:srgbClr>
                  </a:outerShdw>
                </a:effectLst>
                <a:latin typeface="Gill Sans MT" panose="020B0502020104020203" pitchFamily="34" charset="0"/>
              </a:rPr>
              <a:t/>
            </a:r>
            <a:br>
              <a:rPr lang="en-GB" dirty="0" smtClean="0">
                <a:effectLst>
                  <a:outerShdw blurRad="38100" dist="38100" dir="2700000" algn="tl">
                    <a:srgbClr val="000000">
                      <a:alpha val="43137"/>
                    </a:srgbClr>
                  </a:outerShdw>
                </a:effectLst>
                <a:latin typeface="Gill Sans MT" panose="020B0502020104020203" pitchFamily="34" charset="0"/>
              </a:rPr>
            </a:br>
            <a:r>
              <a:rPr lang="en-GB" dirty="0" smtClean="0">
                <a:effectLst>
                  <a:outerShdw blurRad="38100" dist="38100" dir="2700000" algn="tl">
                    <a:srgbClr val="000000">
                      <a:alpha val="43137"/>
                    </a:srgbClr>
                  </a:outerShdw>
                </a:effectLst>
                <a:latin typeface="Gill Sans MT" panose="020B0502020104020203" pitchFamily="34" charset="0"/>
                <a:sym typeface="Wingdings"/>
              </a:rPr>
              <a:t></a:t>
            </a:r>
            <a:r>
              <a:rPr lang="en-GB" dirty="0" smtClean="0">
                <a:effectLst>
                  <a:outerShdw blurRad="38100" dist="38100" dir="2700000" algn="tl">
                    <a:srgbClr val="000000">
                      <a:alpha val="43137"/>
                    </a:srgbClr>
                  </a:outerShdw>
                </a:effectLst>
                <a:latin typeface="Gill Sans MT" panose="020B0502020104020203" pitchFamily="34" charset="0"/>
              </a:rPr>
              <a:t>Graded Outstanding by Ofsted (2013)</a:t>
            </a:r>
            <a:br>
              <a:rPr lang="en-GB" dirty="0" smtClean="0">
                <a:effectLst>
                  <a:outerShdw blurRad="38100" dist="38100" dir="2700000" algn="tl">
                    <a:srgbClr val="000000">
                      <a:alpha val="43137"/>
                    </a:srgbClr>
                  </a:outerShdw>
                </a:effectLst>
                <a:latin typeface="Gill Sans MT" panose="020B0502020104020203" pitchFamily="34" charset="0"/>
              </a:rPr>
            </a:br>
            <a:r>
              <a:rPr lang="en-GB" dirty="0">
                <a:effectLst>
                  <a:outerShdw blurRad="38100" dist="38100" dir="2700000" algn="tl">
                    <a:srgbClr val="000000">
                      <a:alpha val="43137"/>
                    </a:srgbClr>
                  </a:outerShdw>
                </a:effectLst>
                <a:latin typeface="Gill Sans MT" panose="020B0502020104020203" pitchFamily="34" charset="0"/>
                <a:sym typeface="Wingdings"/>
              </a:rPr>
              <a:t></a:t>
            </a:r>
            <a:r>
              <a:rPr lang="en-GB" dirty="0">
                <a:effectLst>
                  <a:outerShdw blurRad="38100" dist="38100" dir="2700000" algn="tl">
                    <a:srgbClr val="000000">
                      <a:alpha val="43137"/>
                    </a:srgbClr>
                  </a:outerShdw>
                </a:effectLst>
                <a:latin typeface="Gill Sans MT" panose="020B0502020104020203" pitchFamily="34" charset="0"/>
              </a:rPr>
              <a:t>Graded Outstanding by </a:t>
            </a:r>
            <a:r>
              <a:rPr lang="en-GB" dirty="0" smtClean="0">
                <a:effectLst>
                  <a:outerShdw blurRad="38100" dist="38100" dir="2700000" algn="tl">
                    <a:srgbClr val="000000">
                      <a:alpha val="43137"/>
                    </a:srgbClr>
                  </a:outerShdw>
                </a:effectLst>
                <a:latin typeface="Gill Sans MT" panose="020B0502020104020203" pitchFamily="34" charset="0"/>
              </a:rPr>
              <a:t>SIAMS </a:t>
            </a:r>
            <a:r>
              <a:rPr lang="en-GB" dirty="0">
                <a:effectLst>
                  <a:outerShdw blurRad="38100" dist="38100" dir="2700000" algn="tl">
                    <a:srgbClr val="000000">
                      <a:alpha val="43137"/>
                    </a:srgbClr>
                  </a:outerShdw>
                </a:effectLst>
                <a:latin typeface="Gill Sans MT" panose="020B0502020104020203" pitchFamily="34" charset="0"/>
              </a:rPr>
              <a:t>(</a:t>
            </a:r>
            <a:r>
              <a:rPr lang="en-GB" dirty="0" smtClean="0">
                <a:effectLst>
                  <a:outerShdw blurRad="38100" dist="38100" dir="2700000" algn="tl">
                    <a:srgbClr val="000000">
                      <a:alpha val="43137"/>
                    </a:srgbClr>
                  </a:outerShdw>
                </a:effectLst>
                <a:latin typeface="Gill Sans MT" panose="020B0502020104020203" pitchFamily="34" charset="0"/>
              </a:rPr>
              <a:t>2018)</a:t>
            </a:r>
            <a:br>
              <a:rPr lang="en-GB" dirty="0" smtClean="0">
                <a:effectLst>
                  <a:outerShdw blurRad="38100" dist="38100" dir="2700000" algn="tl">
                    <a:srgbClr val="000000">
                      <a:alpha val="43137"/>
                    </a:srgbClr>
                  </a:outerShdw>
                </a:effectLst>
                <a:latin typeface="Gill Sans MT" panose="020B0502020104020203" pitchFamily="34" charset="0"/>
              </a:rPr>
            </a:br>
            <a:r>
              <a:rPr lang="en-GB" dirty="0" smtClean="0">
                <a:effectLst>
                  <a:outerShdw blurRad="38100" dist="38100" dir="2700000" algn="tl">
                    <a:srgbClr val="000000">
                      <a:alpha val="43137"/>
                    </a:srgbClr>
                  </a:outerShdw>
                </a:effectLst>
                <a:latin typeface="Gill Sans MT" panose="020B0502020104020203" pitchFamily="34" charset="0"/>
                <a:sym typeface="Wingdings"/>
              </a:rPr>
              <a:t></a:t>
            </a:r>
            <a:r>
              <a:rPr lang="en-GB" dirty="0" smtClean="0">
                <a:effectLst>
                  <a:outerShdw blurRad="38100" dist="38100" dir="2700000" algn="tl">
                    <a:srgbClr val="000000">
                      <a:alpha val="43137"/>
                    </a:srgbClr>
                  </a:outerShdw>
                </a:effectLst>
                <a:latin typeface="Gill Sans MT" panose="020B0502020104020203" pitchFamily="34" charset="0"/>
              </a:rPr>
              <a:t>Good outcomes at the end of each Key Stage</a:t>
            </a:r>
            <a:br>
              <a:rPr lang="en-GB" dirty="0" smtClean="0">
                <a:effectLst>
                  <a:outerShdw blurRad="38100" dist="38100" dir="2700000" algn="tl">
                    <a:srgbClr val="000000">
                      <a:alpha val="43137"/>
                    </a:srgbClr>
                  </a:outerShdw>
                </a:effectLst>
                <a:latin typeface="Gill Sans MT" panose="020B0502020104020203" pitchFamily="34" charset="0"/>
              </a:rPr>
            </a:br>
            <a:r>
              <a:rPr lang="en-GB" dirty="0" smtClean="0">
                <a:latin typeface="Gill Sans MT" panose="020B0502020104020203" pitchFamily="34" charset="0"/>
              </a:rPr>
              <a:t/>
            </a:r>
            <a:br>
              <a:rPr lang="en-GB" dirty="0" smtClean="0">
                <a:latin typeface="Gill Sans MT" panose="020B0502020104020203" pitchFamily="34" charset="0"/>
              </a:rPr>
            </a:br>
            <a:endParaRPr lang="en-GB" dirty="0">
              <a:latin typeface="Gill Sans MT" panose="020B0502020104020203" pitchFamily="34" charset="0"/>
            </a:endParaRPr>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4007" y="4941169"/>
            <a:ext cx="1539375" cy="1792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1520" y="5949280"/>
            <a:ext cx="609600" cy="609600"/>
          </a:xfrm>
          <a:prstGeom prst="rect">
            <a:avLst/>
          </a:prstGeom>
        </p:spPr>
      </p:pic>
    </p:spTree>
    <p:extLst>
      <p:ext uri="{BB962C8B-B14F-4D97-AF65-F5344CB8AC3E}">
        <p14:creationId xmlns:p14="http://schemas.microsoft.com/office/powerpoint/2010/main" val="179621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1012"/>
            <a:ext cx="8640960" cy="3600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 y="3868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itle 5"/>
          <p:cNvSpPr>
            <a:spLocks noGrp="1"/>
          </p:cNvSpPr>
          <p:nvPr>
            <p:ph type="title"/>
          </p:nvPr>
        </p:nvSpPr>
        <p:spPr>
          <a:xfrm>
            <a:off x="267414" y="1700808"/>
            <a:ext cx="8674268" cy="1143000"/>
          </a:xfrm>
        </p:spPr>
        <p:txBody>
          <a:bodyPr>
            <a:normAutofit fontScale="90000"/>
          </a:bodyPr>
          <a:lstStyle/>
          <a:p>
            <a:pPr algn="l"/>
            <a:r>
              <a:rPr lang="en-GB" sz="5300" b="1" dirty="0" smtClean="0">
                <a:effectLst>
                  <a:outerShdw blurRad="38100" dist="38100" dir="2700000" algn="tl">
                    <a:srgbClr val="000000">
                      <a:alpha val="43137"/>
                    </a:srgbClr>
                  </a:outerShdw>
                </a:effectLst>
                <a:latin typeface="Gill Sans MT" panose="020B0502020104020203" pitchFamily="34" charset="0"/>
              </a:rPr>
              <a:t/>
            </a:r>
            <a:br>
              <a:rPr lang="en-GB" sz="5300" b="1" dirty="0" smtClean="0">
                <a:effectLst>
                  <a:outerShdw blurRad="38100" dist="38100" dir="2700000" algn="tl">
                    <a:srgbClr val="000000">
                      <a:alpha val="43137"/>
                    </a:srgbClr>
                  </a:outerShdw>
                </a:effectLst>
                <a:latin typeface="Gill Sans MT" panose="020B0502020104020203" pitchFamily="34" charset="0"/>
              </a:rPr>
            </a:br>
            <a:r>
              <a:rPr lang="en-GB" sz="5300" b="1" dirty="0">
                <a:effectLst>
                  <a:outerShdw blurRad="38100" dist="38100" dir="2700000" algn="tl">
                    <a:srgbClr val="000000">
                      <a:alpha val="43137"/>
                    </a:srgbClr>
                  </a:outerShdw>
                </a:effectLst>
                <a:latin typeface="Gill Sans MT" panose="020B0502020104020203" pitchFamily="34" charset="0"/>
              </a:rPr>
              <a:t/>
            </a:r>
            <a:br>
              <a:rPr lang="en-GB" sz="5300" b="1" dirty="0">
                <a:effectLst>
                  <a:outerShdw blurRad="38100" dist="38100" dir="2700000" algn="tl">
                    <a:srgbClr val="000000">
                      <a:alpha val="43137"/>
                    </a:srgbClr>
                  </a:outerShdw>
                </a:effectLst>
                <a:latin typeface="Gill Sans MT" panose="020B0502020104020203" pitchFamily="34" charset="0"/>
              </a:rPr>
            </a:br>
            <a:r>
              <a:rPr lang="en-GB" b="1" dirty="0" smtClean="0">
                <a:effectLst>
                  <a:outerShdw blurRad="38100" dist="38100" dir="2700000" algn="tl">
                    <a:srgbClr val="000000">
                      <a:alpha val="43137"/>
                    </a:srgbClr>
                  </a:outerShdw>
                </a:effectLst>
                <a:latin typeface="Gill Sans MT" panose="020B0502020104020203" pitchFamily="34" charset="0"/>
              </a:rPr>
              <a:t>About Holy Trinity Primary School</a:t>
            </a:r>
            <a:r>
              <a:rPr lang="en-GB" dirty="0" smtClean="0">
                <a:effectLst>
                  <a:outerShdw blurRad="38100" dist="38100" dir="2700000" algn="tl">
                    <a:srgbClr val="000000">
                      <a:alpha val="43137"/>
                    </a:srgbClr>
                  </a:outerShdw>
                </a:effectLst>
                <a:latin typeface="Gill Sans MT" panose="020B0502020104020203" pitchFamily="34" charset="0"/>
              </a:rPr>
              <a:t/>
            </a:r>
            <a:br>
              <a:rPr lang="en-GB" dirty="0" smtClean="0">
                <a:effectLst>
                  <a:outerShdw blurRad="38100" dist="38100" dir="2700000" algn="tl">
                    <a:srgbClr val="000000">
                      <a:alpha val="43137"/>
                    </a:srgbClr>
                  </a:outerShdw>
                </a:effectLst>
                <a:latin typeface="Gill Sans MT" panose="020B0502020104020203" pitchFamily="34" charset="0"/>
              </a:rPr>
            </a:br>
            <a:r>
              <a:rPr lang="en-GB" dirty="0" smtClean="0">
                <a:effectLst>
                  <a:outerShdw blurRad="38100" dist="38100" dir="2700000" algn="tl">
                    <a:srgbClr val="000000">
                      <a:alpha val="43137"/>
                    </a:srgbClr>
                  </a:outerShdw>
                </a:effectLst>
                <a:latin typeface="Gill Sans MT" panose="020B0502020104020203" pitchFamily="34" charset="0"/>
                <a:sym typeface="Wingdings"/>
              </a:rPr>
              <a:t>Parents actively involved – helping on trips/in class, and organising many fundraising events</a:t>
            </a:r>
            <a:r>
              <a:rPr lang="en-GB" dirty="0" smtClean="0">
                <a:effectLst>
                  <a:outerShdw blurRad="38100" dist="38100" dir="2700000" algn="tl">
                    <a:srgbClr val="000000">
                      <a:alpha val="43137"/>
                    </a:srgbClr>
                  </a:outerShdw>
                </a:effectLst>
                <a:latin typeface="Gill Sans MT" panose="020B0502020104020203" pitchFamily="34" charset="0"/>
              </a:rPr>
              <a:t/>
            </a:r>
            <a:br>
              <a:rPr lang="en-GB" dirty="0" smtClean="0">
                <a:effectLst>
                  <a:outerShdw blurRad="38100" dist="38100" dir="2700000" algn="tl">
                    <a:srgbClr val="000000">
                      <a:alpha val="43137"/>
                    </a:srgbClr>
                  </a:outerShdw>
                </a:effectLst>
                <a:latin typeface="Gill Sans MT" panose="020B0502020104020203" pitchFamily="34" charset="0"/>
              </a:rPr>
            </a:br>
            <a:r>
              <a:rPr lang="en-GB" dirty="0" smtClean="0">
                <a:effectLst>
                  <a:outerShdw blurRad="38100" dist="38100" dir="2700000" algn="tl">
                    <a:srgbClr val="000000">
                      <a:alpha val="43137"/>
                    </a:srgbClr>
                  </a:outerShdw>
                </a:effectLst>
                <a:latin typeface="Gill Sans MT" panose="020B0502020104020203" pitchFamily="34" charset="0"/>
                <a:sym typeface="Wingdings"/>
              </a:rPr>
              <a:t></a:t>
            </a:r>
            <a:r>
              <a:rPr lang="en-GB" dirty="0" smtClean="0">
                <a:effectLst>
                  <a:outerShdw blurRad="38100" dist="38100" dir="2700000" algn="tl">
                    <a:srgbClr val="000000">
                      <a:alpha val="43137"/>
                    </a:srgbClr>
                  </a:outerShdw>
                </a:effectLst>
                <a:latin typeface="Gill Sans MT" panose="020B0502020104020203" pitchFamily="34" charset="0"/>
              </a:rPr>
              <a:t>Strong Governing Body who act as critical friends </a:t>
            </a:r>
            <a:r>
              <a:rPr lang="en-GB" dirty="0" smtClean="0">
                <a:latin typeface="Gill Sans MT" panose="020B0502020104020203" pitchFamily="34" charset="0"/>
              </a:rPr>
              <a:t/>
            </a:r>
            <a:br>
              <a:rPr lang="en-GB" dirty="0" smtClean="0">
                <a:latin typeface="Gill Sans MT" panose="020B0502020104020203" pitchFamily="34" charset="0"/>
              </a:rPr>
            </a:br>
            <a:endParaRPr lang="en-GB" dirty="0">
              <a:latin typeface="Gill Sans MT" panose="020B0502020104020203" pitchFamily="34" charset="0"/>
            </a:endParaRPr>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4007" y="4941169"/>
            <a:ext cx="1539375" cy="1792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5558" y="5837573"/>
            <a:ext cx="609600" cy="609600"/>
          </a:xfrm>
          <a:prstGeom prst="rect">
            <a:avLst/>
          </a:prstGeom>
        </p:spPr>
      </p:pic>
    </p:spTree>
    <p:extLst>
      <p:ext uri="{BB962C8B-B14F-4D97-AF65-F5344CB8AC3E}">
        <p14:creationId xmlns:p14="http://schemas.microsoft.com/office/powerpoint/2010/main" val="371588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1012"/>
            <a:ext cx="8640960" cy="3600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 y="3868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itle 5"/>
          <p:cNvSpPr>
            <a:spLocks noGrp="1"/>
          </p:cNvSpPr>
          <p:nvPr>
            <p:ph type="title"/>
          </p:nvPr>
        </p:nvSpPr>
        <p:spPr>
          <a:xfrm>
            <a:off x="338284" y="1412776"/>
            <a:ext cx="8674268" cy="1143000"/>
          </a:xfrm>
        </p:spPr>
        <p:txBody>
          <a:bodyPr>
            <a:normAutofit fontScale="90000"/>
          </a:bodyPr>
          <a:lstStyle/>
          <a:p>
            <a:pPr algn="l"/>
            <a:r>
              <a:rPr lang="en-GB" sz="5300" b="1" dirty="0" smtClean="0">
                <a:effectLst>
                  <a:outerShdw blurRad="38100" dist="38100" dir="2700000" algn="tl">
                    <a:srgbClr val="000000">
                      <a:alpha val="43137"/>
                    </a:srgbClr>
                  </a:outerShdw>
                </a:effectLst>
                <a:latin typeface="Gill Sans MT" panose="020B0502020104020203" pitchFamily="34" charset="0"/>
              </a:rPr>
              <a:t/>
            </a:r>
            <a:br>
              <a:rPr lang="en-GB" sz="5300" b="1" dirty="0" smtClean="0">
                <a:effectLst>
                  <a:outerShdw blurRad="38100" dist="38100" dir="2700000" algn="tl">
                    <a:srgbClr val="000000">
                      <a:alpha val="43137"/>
                    </a:srgbClr>
                  </a:outerShdw>
                </a:effectLst>
                <a:latin typeface="Gill Sans MT" panose="020B0502020104020203" pitchFamily="34" charset="0"/>
              </a:rPr>
            </a:br>
            <a:r>
              <a:rPr lang="en-GB" sz="5300" b="1" dirty="0" smtClean="0">
                <a:effectLst>
                  <a:outerShdw blurRad="38100" dist="38100" dir="2700000" algn="tl">
                    <a:srgbClr val="000000">
                      <a:alpha val="43137"/>
                    </a:srgbClr>
                  </a:outerShdw>
                </a:effectLst>
                <a:latin typeface="Gill Sans MT" panose="020B0502020104020203" pitchFamily="34" charset="0"/>
              </a:rPr>
              <a:t/>
            </a:r>
            <a:br>
              <a:rPr lang="en-GB" sz="5300" b="1" dirty="0" smtClean="0">
                <a:effectLst>
                  <a:outerShdw blurRad="38100" dist="38100" dir="2700000" algn="tl">
                    <a:srgbClr val="000000">
                      <a:alpha val="43137"/>
                    </a:srgbClr>
                  </a:outerShdw>
                </a:effectLst>
                <a:latin typeface="Gill Sans MT" panose="020B0502020104020203" pitchFamily="34" charset="0"/>
              </a:rPr>
            </a:br>
            <a:r>
              <a:rPr lang="en-GB" b="1" dirty="0" smtClean="0">
                <a:effectLst>
                  <a:outerShdw blurRad="38100" dist="38100" dir="2700000" algn="tl">
                    <a:srgbClr val="000000">
                      <a:alpha val="43137"/>
                    </a:srgbClr>
                  </a:outerShdw>
                </a:effectLst>
                <a:latin typeface="Gill Sans MT" panose="020B0502020104020203" pitchFamily="34" charset="0"/>
              </a:rPr>
              <a:t>Key Priorities </a:t>
            </a:r>
            <a:br>
              <a:rPr lang="en-GB" b="1" dirty="0" smtClean="0">
                <a:effectLst>
                  <a:outerShdw blurRad="38100" dist="38100" dir="2700000" algn="tl">
                    <a:srgbClr val="000000">
                      <a:alpha val="43137"/>
                    </a:srgbClr>
                  </a:outerShdw>
                </a:effectLst>
                <a:latin typeface="Gill Sans MT" panose="020B0502020104020203" pitchFamily="34" charset="0"/>
              </a:rPr>
            </a:br>
            <a:r>
              <a:rPr lang="en-GB" b="1" dirty="0" smtClean="0">
                <a:effectLst>
                  <a:outerShdw blurRad="38100" dist="38100" dir="2700000" algn="tl">
                    <a:srgbClr val="000000">
                      <a:alpha val="43137"/>
                    </a:srgbClr>
                  </a:outerShdw>
                </a:effectLst>
                <a:latin typeface="Gill Sans MT" panose="020B0502020104020203" pitchFamily="34" charset="0"/>
              </a:rPr>
              <a:t>2020-2021</a:t>
            </a:r>
            <a:br>
              <a:rPr lang="en-GB" b="1" dirty="0" smtClean="0">
                <a:effectLst>
                  <a:outerShdw blurRad="38100" dist="38100" dir="2700000" algn="tl">
                    <a:srgbClr val="000000">
                      <a:alpha val="43137"/>
                    </a:srgbClr>
                  </a:outerShdw>
                </a:effectLst>
                <a:latin typeface="Gill Sans MT" panose="020B0502020104020203" pitchFamily="34" charset="0"/>
              </a:rPr>
            </a:br>
            <a:r>
              <a:rPr lang="en-GB" dirty="0" smtClean="0">
                <a:effectLst>
                  <a:outerShdw blurRad="38100" dist="38100" dir="2700000" algn="tl">
                    <a:srgbClr val="000000">
                      <a:alpha val="43137"/>
                    </a:srgbClr>
                  </a:outerShdw>
                </a:effectLst>
                <a:latin typeface="Gill Sans MT" panose="020B0502020104020203" pitchFamily="34" charset="0"/>
              </a:rPr>
              <a:t/>
            </a:r>
            <a:br>
              <a:rPr lang="en-GB" dirty="0" smtClean="0">
                <a:effectLst>
                  <a:outerShdw blurRad="38100" dist="38100" dir="2700000" algn="tl">
                    <a:srgbClr val="000000">
                      <a:alpha val="43137"/>
                    </a:srgbClr>
                  </a:outerShdw>
                </a:effectLst>
                <a:latin typeface="Gill Sans MT" panose="020B0502020104020203" pitchFamily="34" charset="0"/>
              </a:rPr>
            </a:br>
            <a:r>
              <a:rPr lang="en-GB" sz="4000" dirty="0" smtClean="0">
                <a:latin typeface="Gill Sans MT" panose="020B0502020104020203" pitchFamily="34" charset="0"/>
              </a:rPr>
              <a:t/>
            </a:r>
            <a:br>
              <a:rPr lang="en-GB" sz="4000" dirty="0" smtClean="0">
                <a:latin typeface="Gill Sans MT" panose="020B0502020104020203" pitchFamily="34" charset="0"/>
              </a:rPr>
            </a:br>
            <a:r>
              <a:rPr lang="en-GB" dirty="0" smtClean="0">
                <a:latin typeface="Gill Sans MT" panose="020B0502020104020203" pitchFamily="34" charset="0"/>
              </a:rPr>
              <a:t/>
            </a:r>
            <a:br>
              <a:rPr lang="en-GB" dirty="0" smtClean="0">
                <a:latin typeface="Gill Sans MT" panose="020B0502020104020203" pitchFamily="34" charset="0"/>
              </a:rPr>
            </a:br>
            <a:endParaRPr lang="en-GB" dirty="0">
              <a:latin typeface="Gill Sans MT" panose="020B0502020104020203" pitchFamily="34" charset="0"/>
            </a:endParaRPr>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2296" y="5661248"/>
            <a:ext cx="921086" cy="107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a:stretch>
            <a:fillRect/>
          </a:stretch>
        </p:blipFill>
        <p:spPr>
          <a:xfrm>
            <a:off x="971600" y="688124"/>
            <a:ext cx="9312389" cy="5894164"/>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5900" y="5972688"/>
            <a:ext cx="609600" cy="609600"/>
          </a:xfrm>
          <a:prstGeom prst="rect">
            <a:avLst/>
          </a:prstGeom>
        </p:spPr>
      </p:pic>
    </p:spTree>
    <p:extLst>
      <p:ext uri="{BB962C8B-B14F-4D97-AF65-F5344CB8AC3E}">
        <p14:creationId xmlns:p14="http://schemas.microsoft.com/office/powerpoint/2010/main" val="33569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1012"/>
            <a:ext cx="8640960" cy="3600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 y="3868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itle 5"/>
          <p:cNvSpPr>
            <a:spLocks noGrp="1"/>
          </p:cNvSpPr>
          <p:nvPr>
            <p:ph type="title"/>
          </p:nvPr>
        </p:nvSpPr>
        <p:spPr>
          <a:xfrm>
            <a:off x="234737" y="2780928"/>
            <a:ext cx="8674268" cy="1143000"/>
          </a:xfrm>
        </p:spPr>
        <p:txBody>
          <a:bodyPr>
            <a:normAutofit fontScale="90000"/>
          </a:bodyPr>
          <a:lstStyle/>
          <a:p>
            <a:pPr algn="l"/>
            <a:r>
              <a:rPr lang="en-GB" sz="5300" b="1" dirty="0" smtClean="0">
                <a:effectLst>
                  <a:outerShdw blurRad="38100" dist="38100" dir="2700000" algn="tl">
                    <a:srgbClr val="000000">
                      <a:alpha val="43137"/>
                    </a:srgbClr>
                  </a:outerShdw>
                </a:effectLst>
                <a:latin typeface="Gill Sans MT" panose="020B0502020104020203" pitchFamily="34" charset="0"/>
              </a:rPr>
              <a:t/>
            </a:r>
            <a:br>
              <a:rPr lang="en-GB" sz="5300" b="1" dirty="0" smtClean="0">
                <a:effectLst>
                  <a:outerShdw blurRad="38100" dist="38100" dir="2700000" algn="tl">
                    <a:srgbClr val="000000">
                      <a:alpha val="43137"/>
                    </a:srgbClr>
                  </a:outerShdw>
                </a:effectLst>
                <a:latin typeface="Gill Sans MT" panose="020B0502020104020203" pitchFamily="34" charset="0"/>
              </a:rPr>
            </a:br>
            <a:r>
              <a:rPr lang="en-GB" sz="5300" b="1" dirty="0" smtClean="0">
                <a:effectLst>
                  <a:outerShdw blurRad="38100" dist="38100" dir="2700000" algn="tl">
                    <a:srgbClr val="000000">
                      <a:alpha val="43137"/>
                    </a:srgbClr>
                  </a:outerShdw>
                </a:effectLst>
                <a:latin typeface="Gill Sans MT" panose="020B0502020104020203" pitchFamily="34" charset="0"/>
              </a:rPr>
              <a:t/>
            </a:r>
            <a:br>
              <a:rPr lang="en-GB" sz="5300" b="1" dirty="0" smtClean="0">
                <a:effectLst>
                  <a:outerShdw blurRad="38100" dist="38100" dir="2700000" algn="tl">
                    <a:srgbClr val="000000">
                      <a:alpha val="43137"/>
                    </a:srgbClr>
                  </a:outerShdw>
                </a:effectLst>
                <a:latin typeface="Gill Sans MT" panose="020B0502020104020203" pitchFamily="34" charset="0"/>
              </a:rPr>
            </a:br>
            <a:r>
              <a:rPr lang="en-GB" b="1" dirty="0" smtClean="0">
                <a:effectLst>
                  <a:outerShdw blurRad="38100" dist="38100" dir="2700000" algn="tl">
                    <a:srgbClr val="000000">
                      <a:alpha val="43137"/>
                    </a:srgbClr>
                  </a:outerShdw>
                </a:effectLst>
                <a:latin typeface="Gill Sans MT" panose="020B0502020104020203" pitchFamily="34" charset="0"/>
              </a:rPr>
              <a:t>Key Priorities 2020-2021</a:t>
            </a:r>
            <a:br>
              <a:rPr lang="en-GB" b="1" dirty="0" smtClean="0">
                <a:effectLst>
                  <a:outerShdw blurRad="38100" dist="38100" dir="2700000" algn="tl">
                    <a:srgbClr val="000000">
                      <a:alpha val="43137"/>
                    </a:srgbClr>
                  </a:outerShdw>
                </a:effectLst>
                <a:latin typeface="Gill Sans MT" panose="020B0502020104020203" pitchFamily="34" charset="0"/>
              </a:rPr>
            </a:br>
            <a:r>
              <a:rPr lang="en-GB" dirty="0" smtClean="0">
                <a:effectLst>
                  <a:outerShdw blurRad="38100" dist="38100" dir="2700000" algn="tl">
                    <a:srgbClr val="000000">
                      <a:alpha val="43137"/>
                    </a:srgbClr>
                  </a:outerShdw>
                </a:effectLst>
                <a:latin typeface="Gill Sans MT" panose="020B0502020104020203" pitchFamily="34" charset="0"/>
              </a:rPr>
              <a:t/>
            </a:r>
            <a:br>
              <a:rPr lang="en-GB" dirty="0" smtClean="0">
                <a:effectLst>
                  <a:outerShdw blurRad="38100" dist="38100" dir="2700000" algn="tl">
                    <a:srgbClr val="000000">
                      <a:alpha val="43137"/>
                    </a:srgbClr>
                  </a:outerShdw>
                </a:effectLst>
                <a:latin typeface="Gill Sans MT" panose="020B0502020104020203" pitchFamily="34" charset="0"/>
              </a:rPr>
            </a:br>
            <a:r>
              <a:rPr lang="en-GB" dirty="0" smtClean="0">
                <a:latin typeface="Gill Sans MT" panose="020B0502020104020203" pitchFamily="34" charset="0"/>
                <a:sym typeface="Wingdings"/>
              </a:rPr>
              <a:t></a:t>
            </a:r>
            <a:r>
              <a:rPr lang="en-US" sz="3600" dirty="0">
                <a:latin typeface="Gill Sans MT" panose="020B0502020104020203" pitchFamily="34" charset="0"/>
                <a:sym typeface="Wingdings"/>
              </a:rPr>
              <a:t>We will hold unswervingly to our Christian values and will be a praying community.</a:t>
            </a:r>
            <a:r>
              <a:rPr lang="en-GB" sz="4000" dirty="0" smtClean="0">
                <a:latin typeface="Gill Sans MT" panose="020B0502020104020203" pitchFamily="34" charset="0"/>
              </a:rPr>
              <a:t/>
            </a:r>
            <a:br>
              <a:rPr lang="en-GB" sz="4000" dirty="0" smtClean="0">
                <a:latin typeface="Gill Sans MT" panose="020B0502020104020203" pitchFamily="34" charset="0"/>
              </a:rPr>
            </a:br>
            <a:r>
              <a:rPr lang="en-GB" sz="3600" dirty="0" smtClean="0">
                <a:latin typeface="Gill Sans MT" panose="020B0502020104020203" pitchFamily="34" charset="0"/>
                <a:sym typeface="Wingdings"/>
              </a:rPr>
              <a:t></a:t>
            </a:r>
            <a:r>
              <a:rPr lang="en-US" sz="3600" dirty="0">
                <a:latin typeface="Gill Sans MT" panose="020B0502020104020203" pitchFamily="34" charset="0"/>
                <a:sym typeface="Wingdings"/>
              </a:rPr>
              <a:t>We will ensure that all children recover from the impact of the COVID-19 lockdown so that all are appropriately challenged and supported to achieve their full potential, through quality first teaching, and specific interventions.</a:t>
            </a:r>
            <a:r>
              <a:rPr lang="en-GB" sz="4000" dirty="0" smtClean="0">
                <a:latin typeface="Gill Sans MT" panose="020B0502020104020203" pitchFamily="34" charset="0"/>
              </a:rPr>
              <a:t/>
            </a:r>
            <a:br>
              <a:rPr lang="en-GB" sz="4000" dirty="0" smtClean="0">
                <a:latin typeface="Gill Sans MT" panose="020B0502020104020203" pitchFamily="34" charset="0"/>
              </a:rPr>
            </a:br>
            <a:r>
              <a:rPr lang="en-GB" dirty="0" smtClean="0">
                <a:latin typeface="Gill Sans MT" panose="020B0502020104020203" pitchFamily="34" charset="0"/>
              </a:rPr>
              <a:t/>
            </a:r>
            <a:br>
              <a:rPr lang="en-GB" dirty="0" smtClean="0">
                <a:latin typeface="Gill Sans MT" panose="020B0502020104020203" pitchFamily="34" charset="0"/>
              </a:rPr>
            </a:br>
            <a:endParaRPr lang="en-GB" dirty="0">
              <a:latin typeface="Gill Sans MT" panose="020B0502020104020203" pitchFamily="34" charset="0"/>
            </a:endParaRPr>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2296" y="5661248"/>
            <a:ext cx="921086" cy="107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4732" y="6053652"/>
            <a:ext cx="609600" cy="609600"/>
          </a:xfrm>
          <a:prstGeom prst="rect">
            <a:avLst/>
          </a:prstGeom>
        </p:spPr>
      </p:pic>
    </p:spTree>
    <p:extLst>
      <p:ext uri="{BB962C8B-B14F-4D97-AF65-F5344CB8AC3E}">
        <p14:creationId xmlns:p14="http://schemas.microsoft.com/office/powerpoint/2010/main" val="293766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1411</TotalTime>
  <Words>131</Words>
  <Application>Microsoft Office PowerPoint</Application>
  <PresentationFormat>On-screen Show (4:3)</PresentationFormat>
  <Paragraphs>26</Paragraphs>
  <Slides>30</Slides>
  <Notes>1</Notes>
  <HiddenSlides>0</HiddenSlides>
  <MMClips>30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Gill Sans MT</vt:lpstr>
      <vt:lpstr>Times New Roman</vt:lpstr>
      <vt:lpstr>Wingdings</vt:lpstr>
      <vt:lpstr>Office Theme</vt:lpstr>
      <vt:lpstr> Welcome to our  Virtual Open Day Autumn 2020</vt:lpstr>
      <vt:lpstr>Welcome  Sharing the vision  All about Holy Trinity Primary School  Any questions? Please email headteacher@holytrinity.merton.sch.uk   Virtual Tour of the school </vt:lpstr>
      <vt:lpstr>   Our Vision We want our pupils to grow in confidence, independence, resilience and knowledge, so that all achieve their full potential and develop a life-long love of learning and of the world around us.  We work together with families, community and church to model positive relationships, supporting each other and acknowledging that we are stronger when we work together.  We are growing together as children of God, strengthening our faith, secure in the knowledge we are unique, loved and cherished.   </vt:lpstr>
      <vt:lpstr>Growing together rules</vt:lpstr>
      <vt:lpstr>  About Holy Trinity Primary School Church of England School – have the benefit of working with both Merton and Southwark Diocese 2 form entry school  Close links with Holy Trinity Church Close links with other local schools </vt:lpstr>
      <vt:lpstr>  About Holy Trinity Primary School Graded Outstanding by Ofsted (2013) Graded Outstanding by SIAMS (2018) Good outcomes at the end of each Key Stage  </vt:lpstr>
      <vt:lpstr>  About Holy Trinity Primary School Parents actively involved – helping on trips/in class, and organising many fundraising events Strong Governing Body who act as critical friends  </vt:lpstr>
      <vt:lpstr>  Key Priorities  2020-2021    </vt:lpstr>
      <vt:lpstr>  Key Priorities 2020-2021  We will hold unswervingly to our Christian values and will be a praying community. We will ensure that all children recover from the impact of the COVID-19 lockdown so that all are appropriately challenged and supported to achieve their full potential, through quality first teaching, and specific interventions.  </vt:lpstr>
      <vt:lpstr>     We will continue to develop the curriculum (intent, implementation and impact) to ensure that the school always provides a rich, varied and exciting curriculum that inspires the children and develops progression of skills and a love of learning.    </vt:lpstr>
      <vt:lpstr>    We will prioritise mental health and well-being for children, families and staff.  We will explore ways of maximising our income and minimising our expenditure to develop financial stability.  </vt:lpstr>
      <vt:lpstr>PowerPoint Presentation</vt:lpstr>
      <vt:lpstr>Any questions? Please email headteacher@holytrinity.merton.sch.uk </vt:lpstr>
      <vt:lpstr>Virtual Tour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Holy Trinty</dc:creator>
  <cp:lastModifiedBy>SJoiner</cp:lastModifiedBy>
  <cp:revision>90</cp:revision>
  <cp:lastPrinted>2016-11-08T11:36:14Z</cp:lastPrinted>
  <dcterms:created xsi:type="dcterms:W3CDTF">2013-03-12T08:55:42Z</dcterms:created>
  <dcterms:modified xsi:type="dcterms:W3CDTF">2020-10-14T11:51:57Z</dcterms:modified>
</cp:coreProperties>
</file>