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95" r:id="rId3"/>
    <p:sldId id="296" r:id="rId4"/>
    <p:sldId id="307" r:id="rId5"/>
    <p:sldId id="297" r:id="rId6"/>
    <p:sldId id="298" r:id="rId7"/>
    <p:sldId id="308" r:id="rId8"/>
    <p:sldId id="299" r:id="rId9"/>
    <p:sldId id="303" r:id="rId10"/>
    <p:sldId id="300" r:id="rId11"/>
    <p:sldId id="301" r:id="rId12"/>
    <p:sldId id="302" r:id="rId13"/>
    <p:sldId id="304" r:id="rId14"/>
    <p:sldId id="305" r:id="rId15"/>
    <p:sldId id="306" r:id="rId16"/>
    <p:sldId id="294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0C297-4C05-4C42-BC0A-28F950C68621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E65A9-BD1D-4EC1-8978-9719D8A2E5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974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8CD3-4B08-4C98-9D97-044D083044C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6B7A-C597-47D9-AC07-DD23B667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49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8CD3-4B08-4C98-9D97-044D083044C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6B7A-C597-47D9-AC07-DD23B667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75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8CD3-4B08-4C98-9D97-044D083044C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6B7A-C597-47D9-AC07-DD23B667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22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8CD3-4B08-4C98-9D97-044D083044C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6B7A-C597-47D9-AC07-DD23B667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51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8CD3-4B08-4C98-9D97-044D083044C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6B7A-C597-47D9-AC07-DD23B667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10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8CD3-4B08-4C98-9D97-044D083044C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6B7A-C597-47D9-AC07-DD23B667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83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8CD3-4B08-4C98-9D97-044D083044C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6B7A-C597-47D9-AC07-DD23B667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14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8CD3-4B08-4C98-9D97-044D083044C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6B7A-C597-47D9-AC07-DD23B667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7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8CD3-4B08-4C98-9D97-044D083044C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6B7A-C597-47D9-AC07-DD23B667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56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8CD3-4B08-4C98-9D97-044D083044C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6B7A-C597-47D9-AC07-DD23B667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41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8CD3-4B08-4C98-9D97-044D083044C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6B7A-C597-47D9-AC07-DD23B667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33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28CD3-4B08-4C98-9D97-044D083044C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E6B7A-C597-47D9-AC07-DD23B6671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68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isa.raincock@holytrinity.merton.sch.uk" TargetMode="External"/><Relationship Id="rId2" Type="http://schemas.openxmlformats.org/officeDocument/2006/relationships/hyperlink" Target="mailto:kelly.gorynski@holytrinity.merton.sch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lucy.williams@holytrinity.merton.sch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915695"/>
          </a:xfrm>
        </p:spPr>
        <p:txBody>
          <a:bodyPr>
            <a:normAutofit fontScale="90000"/>
          </a:bodyPr>
          <a:lstStyle/>
          <a:p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Year </a:t>
            </a:r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5 Welcome </a:t>
            </a: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Meeting</a:t>
            </a:r>
          </a:p>
        </p:txBody>
      </p:sp>
      <p:pic>
        <p:nvPicPr>
          <p:cNvPr id="3074" name="Picture 2" descr="http://www.school-portal.co.uk/GroupDownloadAttachment.asp?GroupId=1067725&amp;AttachmentID=14849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34" y="2762285"/>
            <a:ext cx="49149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D1211275-B00B-40B1-8292-73FB4A76F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21146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FD4715-757A-44BC-94BE-3563E022B391}"/>
              </a:ext>
            </a:extLst>
          </p:cNvPr>
          <p:cNvSpPr/>
          <p:nvPr/>
        </p:nvSpPr>
        <p:spPr>
          <a:xfrm>
            <a:off x="3491880" y="63813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88B9EB1-C402-4C6C-833D-B168AF66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594200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235" y="621212"/>
            <a:ext cx="7772400" cy="915695"/>
          </a:xfrm>
        </p:spPr>
        <p:txBody>
          <a:bodyPr>
            <a:normAutofit/>
          </a:bodyPr>
          <a:lstStyle/>
          <a:p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Homework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55" y="1700808"/>
            <a:ext cx="8428509" cy="4241192"/>
          </a:xfrm>
        </p:spPr>
        <p:txBody>
          <a:bodyPr>
            <a:normAutofit/>
          </a:bodyPr>
          <a:lstStyle/>
          <a:p>
            <a:pPr algn="l"/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English and Maths homework is </a:t>
            </a:r>
            <a:r>
              <a:rPr lang="en-GB" sz="2000" b="1" dirty="0">
                <a:solidFill>
                  <a:schemeClr val="tx1"/>
                </a:solidFill>
                <a:latin typeface="Gill Sans MT" panose="020B0502020104020203" pitchFamily="34" charset="0"/>
              </a:rPr>
              <a:t>set on a Friday and handed in on Wednesday.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Each task should take no more than 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30 </a:t>
            </a:r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minutes. If your child has not completed the task during this time please do not 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worry.</a:t>
            </a:r>
            <a:endParaRPr lang="en-GB" sz="2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Homework 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should </a:t>
            </a:r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be 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completed </a:t>
            </a:r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in homework 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books in pen or pencil (Maths/drawing).  If they have been given a sheet, they should stick this into their books.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Sometimes </a:t>
            </a:r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children may require extra support with some concepts; in this instance they will be given extra tasks to support their learning at home. 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If </a:t>
            </a:r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there are any problems with the homework please write a note in your child’s homework book or send an email to your child’s class teacher. </a:t>
            </a:r>
          </a:p>
          <a:p>
            <a:pPr algn="l"/>
            <a:endParaRPr lang="en-GB" sz="1800" dirty="0">
              <a:solidFill>
                <a:schemeClr val="tx1"/>
              </a:solidFill>
            </a:endParaRPr>
          </a:p>
          <a:p>
            <a:endParaRPr lang="en-GB" sz="18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1211275-B00B-40B1-8292-73FB4A76F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21146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FD4715-757A-44BC-94BE-3563E022B391}"/>
              </a:ext>
            </a:extLst>
          </p:cNvPr>
          <p:cNvSpPr/>
          <p:nvPr/>
        </p:nvSpPr>
        <p:spPr>
          <a:xfrm>
            <a:off x="3491880" y="63813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88B9EB1-C402-4C6C-833D-B168AF66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594200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06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235" y="621212"/>
            <a:ext cx="7772400" cy="915695"/>
          </a:xfrm>
        </p:spPr>
        <p:txBody>
          <a:bodyPr>
            <a:normAutofit/>
          </a:bodyPr>
          <a:lstStyle/>
          <a:p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Reading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55" y="1484784"/>
            <a:ext cx="8568952" cy="4241192"/>
          </a:xfrm>
        </p:spPr>
        <p:txBody>
          <a:bodyPr>
            <a:normAutofit fontScale="92500"/>
          </a:bodyPr>
          <a:lstStyle/>
          <a:p>
            <a:pPr algn="l"/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Children should be reading for at least 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20 </a:t>
            </a:r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minutes each night.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Children can change their library 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books during their weekly free reading slot in Guided Reading. Quizzes </a:t>
            </a:r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can be taken on each 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day.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Depending </a:t>
            </a:r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on the length of your child’s books they may be 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encouraged </a:t>
            </a:r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to take two books from the library each 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week</a:t>
            </a:r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– one AR and one free reader.</a:t>
            </a:r>
            <a:endParaRPr lang="en-GB" sz="2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We are continuing to use the Accelerated Reader Scheme this year; we encourage children to read a wide range of texts and anything that they read should be recorded in their reading records. 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If your child does not like a book that they have chosen please feel free to return it to the 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library but encourage them not to give up too soon.</a:t>
            </a:r>
            <a:endParaRPr lang="en-GB" sz="2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If your child does not want to read the whole book please feel free to take it in turns. 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It is important that children see reading as a pleasurable experience; let them see you reading for pleasure!</a:t>
            </a:r>
          </a:p>
          <a:p>
            <a:pPr algn="l"/>
            <a:endParaRPr lang="en-GB" sz="1800" dirty="0">
              <a:solidFill>
                <a:schemeClr val="tx1"/>
              </a:solidFill>
            </a:endParaRPr>
          </a:p>
          <a:p>
            <a:endParaRPr lang="en-GB" sz="18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1211275-B00B-40B1-8292-73FB4A76F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21146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FD4715-757A-44BC-94BE-3563E022B391}"/>
              </a:ext>
            </a:extLst>
          </p:cNvPr>
          <p:cNvSpPr/>
          <p:nvPr/>
        </p:nvSpPr>
        <p:spPr>
          <a:xfrm>
            <a:off x="3491880" y="63813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88B9EB1-C402-4C6C-833D-B168AF66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594200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3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235" y="621212"/>
            <a:ext cx="7772400" cy="915695"/>
          </a:xfrm>
        </p:spPr>
        <p:txBody>
          <a:bodyPr>
            <a:normAutofit/>
          </a:bodyPr>
          <a:lstStyle/>
          <a:p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Spelling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881" y="1484784"/>
            <a:ext cx="8428509" cy="4241192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Practise </a:t>
            </a:r>
            <a:r>
              <a:rPr lang="en-GB" sz="2600" dirty="0">
                <a:solidFill>
                  <a:schemeClr val="tx1"/>
                </a:solidFill>
                <a:latin typeface="Gill Sans MT" panose="020B0502020104020203" pitchFamily="34" charset="0"/>
              </a:rPr>
              <a:t>common word spellings regularly; use strategies </a:t>
            </a: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that work </a:t>
            </a:r>
            <a:r>
              <a:rPr lang="en-GB" sz="2600" dirty="0">
                <a:solidFill>
                  <a:schemeClr val="tx1"/>
                </a:solidFill>
                <a:latin typeface="Gill Sans MT" panose="020B0502020104020203" pitchFamily="34" charset="0"/>
              </a:rPr>
              <a:t>for your child to help them learn them e.g. look/cover/write/check, using </a:t>
            </a: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for handwriting practice, flashcards…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Encourage </a:t>
            </a:r>
            <a:r>
              <a:rPr lang="en-GB" sz="2600" dirty="0">
                <a:solidFill>
                  <a:schemeClr val="tx1"/>
                </a:solidFill>
                <a:latin typeface="Gill Sans MT" panose="020B0502020104020203" pitchFamily="34" charset="0"/>
              </a:rPr>
              <a:t>children to think for themselves first before </a:t>
            </a: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asking you </a:t>
            </a:r>
            <a:r>
              <a:rPr lang="en-GB" sz="2600" dirty="0">
                <a:solidFill>
                  <a:schemeClr val="tx1"/>
                </a:solidFill>
                <a:latin typeface="Gill Sans MT" panose="020B0502020104020203" pitchFamily="34" charset="0"/>
              </a:rPr>
              <a:t>to spell a word – remind of strategies they can use such </a:t>
            </a: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as sounding </a:t>
            </a:r>
            <a:r>
              <a:rPr lang="en-GB" sz="2600" dirty="0">
                <a:solidFill>
                  <a:schemeClr val="tx1"/>
                </a:solidFill>
                <a:latin typeface="Gill Sans MT" panose="020B0502020104020203" pitchFamily="34" charset="0"/>
              </a:rPr>
              <a:t>the word out and thinking about other words they </a:t>
            </a: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know.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Encourage </a:t>
            </a:r>
            <a:r>
              <a:rPr lang="en-GB" sz="2600" dirty="0">
                <a:solidFill>
                  <a:schemeClr val="tx1"/>
                </a:solidFill>
                <a:latin typeface="Gill Sans MT" panose="020B0502020104020203" pitchFamily="34" charset="0"/>
              </a:rPr>
              <a:t>the use of a </a:t>
            </a: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dictionary.</a:t>
            </a:r>
            <a:endParaRPr lang="en-GB" sz="26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When </a:t>
            </a:r>
            <a:r>
              <a:rPr lang="en-GB" sz="2600" dirty="0">
                <a:solidFill>
                  <a:schemeClr val="tx1"/>
                </a:solidFill>
                <a:latin typeface="Gill Sans MT" panose="020B0502020104020203" pitchFamily="34" charset="0"/>
              </a:rPr>
              <a:t>your child has finished their homework there is no need </a:t>
            </a: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for you </a:t>
            </a:r>
            <a:r>
              <a:rPr lang="en-GB" sz="2600" dirty="0">
                <a:solidFill>
                  <a:schemeClr val="tx1"/>
                </a:solidFill>
                <a:latin typeface="Gill Sans MT" panose="020B0502020104020203" pitchFamily="34" charset="0"/>
              </a:rPr>
              <a:t>to correct all spelling mistakes but you could point out </a:t>
            </a: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some spellings </a:t>
            </a:r>
            <a:r>
              <a:rPr lang="en-GB" sz="2600" dirty="0">
                <a:solidFill>
                  <a:schemeClr val="tx1"/>
                </a:solidFill>
                <a:latin typeface="Gill Sans MT" panose="020B0502020104020203" pitchFamily="34" charset="0"/>
              </a:rPr>
              <a:t>that you know they have been practising. Help </a:t>
            </a: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children to </a:t>
            </a:r>
            <a:r>
              <a:rPr lang="en-GB" sz="2600" dirty="0">
                <a:solidFill>
                  <a:schemeClr val="tx1"/>
                </a:solidFill>
                <a:latin typeface="Gill Sans MT" panose="020B0502020104020203" pitchFamily="34" charset="0"/>
              </a:rPr>
              <a:t>spot their own spelling errors, encourage them to check </a:t>
            </a: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when they </a:t>
            </a:r>
            <a:r>
              <a:rPr lang="en-GB" sz="2600" dirty="0">
                <a:solidFill>
                  <a:schemeClr val="tx1"/>
                </a:solidFill>
                <a:latin typeface="Gill Sans MT" panose="020B0502020104020203" pitchFamily="34" charset="0"/>
              </a:rPr>
              <a:t>have finished writing</a:t>
            </a: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Play </a:t>
            </a:r>
            <a:r>
              <a:rPr lang="en-GB" sz="2600" dirty="0">
                <a:solidFill>
                  <a:schemeClr val="tx1"/>
                </a:solidFill>
                <a:latin typeface="Gill Sans MT" panose="020B0502020104020203" pitchFamily="34" charset="0"/>
              </a:rPr>
              <a:t>spelling games – board games, online games (e.g. </a:t>
            </a:r>
            <a:r>
              <a:rPr lang="en-GB" sz="26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through school </a:t>
            </a:r>
            <a:r>
              <a:rPr lang="en-GB" sz="2600" dirty="0">
                <a:solidFill>
                  <a:schemeClr val="tx1"/>
                </a:solidFill>
                <a:latin typeface="Gill Sans MT" panose="020B0502020104020203" pitchFamily="34" charset="0"/>
              </a:rPr>
              <a:t>website)</a:t>
            </a:r>
          </a:p>
          <a:p>
            <a:endParaRPr lang="en-GB" sz="18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1211275-B00B-40B1-8292-73FB4A76F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21146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FD4715-757A-44BC-94BE-3563E022B391}"/>
              </a:ext>
            </a:extLst>
          </p:cNvPr>
          <p:cNvSpPr/>
          <p:nvPr/>
        </p:nvSpPr>
        <p:spPr>
          <a:xfrm>
            <a:off x="3491880" y="63813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88B9EB1-C402-4C6C-833D-B168AF66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594200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2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235" y="621212"/>
            <a:ext cx="7772400" cy="915695"/>
          </a:xfrm>
        </p:spPr>
        <p:txBody>
          <a:bodyPr>
            <a:normAutofit/>
          </a:bodyPr>
          <a:lstStyle/>
          <a:p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Behaviour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352928" cy="4241192"/>
          </a:xfrm>
        </p:spPr>
        <p:txBody>
          <a:bodyPr>
            <a:normAutofit/>
          </a:bodyPr>
          <a:lstStyle/>
          <a:p>
            <a:pPr algn="l"/>
            <a:endParaRPr lang="en-GB" sz="18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Positive </a:t>
            </a:r>
            <a:r>
              <a:rPr lang="en-GB" sz="1800" dirty="0">
                <a:solidFill>
                  <a:schemeClr val="tx1"/>
                </a:solidFill>
                <a:latin typeface="Gill Sans MT" panose="020B0502020104020203" pitchFamily="34" charset="0"/>
              </a:rPr>
              <a:t>behaviour will always be praised</a:t>
            </a:r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.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Children receive Golden Time on a Friday afternoon if they have behaved consistently well throughout the week.</a:t>
            </a:r>
            <a:endParaRPr lang="en-GB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Sometimes </a:t>
            </a:r>
            <a:r>
              <a:rPr lang="en-GB" sz="1800" dirty="0">
                <a:solidFill>
                  <a:schemeClr val="tx1"/>
                </a:solidFill>
                <a:latin typeface="Gill Sans MT" panose="020B0502020104020203" pitchFamily="34" charset="0"/>
              </a:rPr>
              <a:t>yellow and red cards will need to be used, this will always be in line with the Behaviour Policy.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Gill Sans MT" panose="020B0502020104020203" pitchFamily="34" charset="0"/>
              </a:rPr>
              <a:t>Parents will be contacted </a:t>
            </a:r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if </a:t>
            </a:r>
            <a:r>
              <a:rPr lang="en-GB" sz="1800" dirty="0">
                <a:solidFill>
                  <a:schemeClr val="tx1"/>
                </a:solidFill>
                <a:latin typeface="Gill Sans MT" panose="020B0502020104020203" pitchFamily="34" charset="0"/>
              </a:rPr>
              <a:t>their child has received a red card.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Gill Sans MT" panose="020B0502020104020203" pitchFamily="34" charset="0"/>
              </a:rPr>
              <a:t>Yellow and red cards are recorded in the classroom behaviour log.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1211275-B00B-40B1-8292-73FB4A76F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21146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FD4715-757A-44BC-94BE-3563E022B391}"/>
              </a:ext>
            </a:extLst>
          </p:cNvPr>
          <p:cNvSpPr/>
          <p:nvPr/>
        </p:nvSpPr>
        <p:spPr>
          <a:xfrm>
            <a:off x="3491880" y="63813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88B9EB1-C402-4C6C-833D-B168AF66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594200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766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235" y="621212"/>
            <a:ext cx="7772400" cy="915695"/>
          </a:xfrm>
        </p:spPr>
        <p:txBody>
          <a:bodyPr>
            <a:normAutofit/>
          </a:bodyPr>
          <a:lstStyle/>
          <a:p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Behaviour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1211275-B00B-40B1-8292-73FB4A76F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21146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FD4715-757A-44BC-94BE-3563E022B391}"/>
              </a:ext>
            </a:extLst>
          </p:cNvPr>
          <p:cNvSpPr/>
          <p:nvPr/>
        </p:nvSpPr>
        <p:spPr>
          <a:xfrm>
            <a:off x="3491880" y="63813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88B9EB1-C402-4C6C-833D-B168AF66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594200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647286"/>
            <a:ext cx="3713325" cy="513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11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235" y="621212"/>
            <a:ext cx="7772400" cy="915695"/>
          </a:xfrm>
        </p:spPr>
        <p:txBody>
          <a:bodyPr>
            <a:normAutofit/>
          </a:bodyPr>
          <a:lstStyle/>
          <a:p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Questions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1211275-B00B-40B1-8292-73FB4A76F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21146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FD4715-757A-44BC-94BE-3563E022B391}"/>
              </a:ext>
            </a:extLst>
          </p:cNvPr>
          <p:cNvSpPr/>
          <p:nvPr/>
        </p:nvSpPr>
        <p:spPr>
          <a:xfrm>
            <a:off x="3491880" y="63813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88B9EB1-C402-4C6C-833D-B168AF66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594200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F78615-F4E6-4514-B1AD-FD25FA1E9D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29868"/>
            <a:ext cx="2565251" cy="324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65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852936"/>
            <a:ext cx="8663745" cy="1470025"/>
          </a:xfrm>
        </p:spPr>
        <p:txBody>
          <a:bodyPr>
            <a:noAutofit/>
          </a:bodyPr>
          <a:lstStyle/>
          <a:p>
            <a:pPr algn="l"/>
            <a:r>
              <a:rPr lang="en-GB" sz="7200" dirty="0">
                <a:latin typeface="Gill Sans MT" panose="020B0502020104020203" pitchFamily="34" charset="0"/>
              </a:rPr>
              <a:t/>
            </a:r>
            <a:br>
              <a:rPr lang="en-GB" sz="7200" dirty="0">
                <a:latin typeface="Gill Sans MT" panose="020B0502020104020203" pitchFamily="34" charset="0"/>
              </a:rPr>
            </a:br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20566" y="392088"/>
            <a:ext cx="1724025" cy="457200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39741" y="392088"/>
            <a:ext cx="676275" cy="457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82416" y="392088"/>
            <a:ext cx="438150" cy="457200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716016" y="392088"/>
            <a:ext cx="1390650" cy="457200"/>
          </a:xfrm>
          <a:prstGeom prst="rect">
            <a:avLst/>
          </a:prstGeom>
          <a:solidFill>
            <a:srgbClr val="00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25091" y="392088"/>
            <a:ext cx="1457325" cy="457200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96466" y="392088"/>
            <a:ext cx="428625" cy="457200"/>
          </a:xfrm>
          <a:prstGeom prst="rect">
            <a:avLst/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63091" y="392088"/>
            <a:ext cx="333375" cy="457200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6106666" y="392088"/>
            <a:ext cx="841598" cy="457200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948264" y="392088"/>
            <a:ext cx="1008112" cy="457200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7956376" y="392290"/>
            <a:ext cx="720080" cy="457200"/>
          </a:xfrm>
          <a:prstGeom prst="rect">
            <a:avLst/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81" y="6201308"/>
            <a:ext cx="8640960" cy="18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347864" y="6381328"/>
            <a:ext cx="5674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916012-C315-476D-B067-EC6531653A11}"/>
              </a:ext>
            </a:extLst>
          </p:cNvPr>
          <p:cNvSpPr/>
          <p:nvPr/>
        </p:nvSpPr>
        <p:spPr>
          <a:xfrm>
            <a:off x="127769" y="1408418"/>
            <a:ext cx="889411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Thank you for your continued support</a:t>
            </a:r>
          </a:p>
          <a:p>
            <a:pPr algn="ctr"/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095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235" y="621212"/>
            <a:ext cx="7772400" cy="915695"/>
          </a:xfrm>
        </p:spPr>
        <p:txBody>
          <a:bodyPr>
            <a:normAutofit/>
          </a:bodyPr>
          <a:lstStyle/>
          <a:p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Year </a:t>
            </a:r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5 </a:t>
            </a: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Staff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55" y="1700808"/>
            <a:ext cx="8824045" cy="4241192"/>
          </a:xfrm>
        </p:spPr>
        <p:txBody>
          <a:bodyPr>
            <a:normAutofit fontScale="85000" lnSpcReduction="20000"/>
          </a:bodyPr>
          <a:lstStyle/>
          <a:p>
            <a:r>
              <a:rPr lang="en-GB" sz="2000" b="1" dirty="0">
                <a:solidFill>
                  <a:schemeClr val="tx1"/>
                </a:solidFill>
                <a:latin typeface="Gill Sans MT" panose="020B0502020104020203" pitchFamily="34" charset="0"/>
              </a:rPr>
              <a:t>5</a:t>
            </a:r>
            <a:r>
              <a:rPr lang="en-GB" sz="2000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H</a:t>
            </a:r>
            <a:endParaRPr lang="en-GB" sz="20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Class 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Teachers: 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Mrs </a:t>
            </a:r>
            <a:r>
              <a:rPr lang="en-GB" sz="20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Gorynski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(Monday – Wednesday)  </a:t>
            </a:r>
          </a:p>
          <a:p>
            <a:pPr algn="l"/>
            <a:r>
              <a:rPr lang="en-GB" sz="2100" dirty="0" smtClean="0">
                <a:solidFill>
                  <a:schemeClr val="tx1"/>
                </a:solidFill>
                <a:latin typeface="Gill Sans MT" panose="020B0502020104020203" pitchFamily="34" charset="0"/>
                <a:hlinkClick r:id="rId2"/>
              </a:rPr>
              <a:t>kelly.gorynski@holytrinity.merton.sch.uk</a:t>
            </a:r>
            <a:r>
              <a:rPr lang="en-GB" sz="21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</a:p>
          <a:p>
            <a:pPr algn="l"/>
            <a:endParaRPr lang="en-GB" sz="17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Mrs </a:t>
            </a:r>
            <a:r>
              <a:rPr lang="en-GB" sz="20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Raincock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(Thursday-Friday)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  <a:hlinkClick r:id="rId3"/>
              </a:rPr>
              <a:t>lisa.raincock@holytrinity.merton.sch.uk</a:t>
            </a:r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endParaRPr lang="en-GB" sz="20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endParaRPr lang="en-GB" sz="2000" b="1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GB" sz="2000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5T</a:t>
            </a:r>
            <a:endParaRPr lang="en-GB" sz="20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r>
              <a:rPr lang="en-GB" sz="2000" dirty="0">
                <a:solidFill>
                  <a:schemeClr val="tx1"/>
                </a:solidFill>
                <a:latin typeface="Gill Sans MT" panose="020B0502020104020203" pitchFamily="34" charset="0"/>
              </a:rPr>
              <a:t>Class Teacher: </a:t>
            </a:r>
            <a:endParaRPr lang="en-GB" sz="20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Miss Williams </a:t>
            </a:r>
          </a:p>
          <a:p>
            <a:pPr algn="l"/>
            <a:r>
              <a:rPr lang="en-GB" sz="2100" dirty="0" smtClean="0">
                <a:solidFill>
                  <a:schemeClr val="tx1"/>
                </a:solidFill>
                <a:latin typeface="Gill Sans MT" panose="020B0502020104020203" pitchFamily="34" charset="0"/>
                <a:hlinkClick r:id="rId4"/>
              </a:rPr>
              <a:t>lucy.williams@holytrinity.merton.sch.uk</a:t>
            </a:r>
            <a:r>
              <a:rPr lang="en-GB" sz="21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endParaRPr lang="en-GB" sz="21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endParaRPr lang="en-GB" sz="20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Teaching Assistant: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Mrs </a:t>
            </a:r>
            <a:r>
              <a:rPr lang="en-GB" sz="18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Wyke</a:t>
            </a:r>
            <a:endParaRPr lang="en-GB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endParaRPr lang="en-GB" sz="1800" dirty="0"/>
          </a:p>
          <a:p>
            <a:endParaRPr lang="en-GB" sz="18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1211275-B00B-40B1-8292-73FB4A76F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21146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FD4715-757A-44BC-94BE-3563E022B391}"/>
              </a:ext>
            </a:extLst>
          </p:cNvPr>
          <p:cNvSpPr/>
          <p:nvPr/>
        </p:nvSpPr>
        <p:spPr>
          <a:xfrm>
            <a:off x="3491880" y="63813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88B9EB1-C402-4C6C-833D-B168AF66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594200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3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D1211275-B00B-40B1-8292-73FB4A76F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21146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61966"/>
            <a:ext cx="7346157" cy="647548"/>
          </a:xfrm>
        </p:spPr>
        <p:txBody>
          <a:bodyPr>
            <a:noAutofit/>
          </a:bodyPr>
          <a:lstStyle/>
          <a:p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Long Term Plan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FD4715-757A-44BC-94BE-3563E022B391}"/>
              </a:ext>
            </a:extLst>
          </p:cNvPr>
          <p:cNvSpPr/>
          <p:nvPr/>
        </p:nvSpPr>
        <p:spPr>
          <a:xfrm>
            <a:off x="3491880" y="63813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88B9EB1-C402-4C6C-833D-B168AF66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594200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983" y="1162666"/>
            <a:ext cx="8136904" cy="495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D1211275-B00B-40B1-8292-73FB4A76F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21146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650788"/>
            <a:ext cx="5544616" cy="360040"/>
          </a:xfrm>
        </p:spPr>
        <p:txBody>
          <a:bodyPr>
            <a:noAutofit/>
          </a:bodyPr>
          <a:lstStyle/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Long Term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Plan (continued)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FD4715-757A-44BC-94BE-3563E022B391}"/>
              </a:ext>
            </a:extLst>
          </p:cNvPr>
          <p:cNvSpPr/>
          <p:nvPr/>
        </p:nvSpPr>
        <p:spPr>
          <a:xfrm>
            <a:off x="3491880" y="63813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88B9EB1-C402-4C6C-833D-B168AF66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594200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1" y="1268760"/>
            <a:ext cx="8853591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00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235" y="621212"/>
            <a:ext cx="7772400" cy="915695"/>
          </a:xfrm>
        </p:spPr>
        <p:txBody>
          <a:bodyPr>
            <a:normAutofit/>
          </a:bodyPr>
          <a:lstStyle/>
          <a:p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Proposed </a:t>
            </a:r>
            <a:r>
              <a:rPr lang="en-GB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Visits/Visitors/Key Dates</a:t>
            </a:r>
            <a:endParaRPr lang="en-GB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55" y="1601130"/>
            <a:ext cx="8640960" cy="4340869"/>
          </a:xfrm>
        </p:spPr>
        <p:txBody>
          <a:bodyPr>
            <a:normAutofit fontScale="85000" lnSpcReduction="10000"/>
          </a:bodyPr>
          <a:lstStyle/>
          <a:p>
            <a:r>
              <a:rPr lang="en-GB" sz="1800" u="sng" dirty="0">
                <a:solidFill>
                  <a:schemeClr val="tx1"/>
                </a:solidFill>
                <a:latin typeface="Gill Sans MT" panose="020B0502020104020203" pitchFamily="34" charset="0"/>
              </a:rPr>
              <a:t>Autumn </a:t>
            </a:r>
            <a:r>
              <a:rPr lang="en-GB" sz="1800" u="sng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Term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Spy secret agent day &amp; mystery treasure hunt 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Viking workshop </a:t>
            </a:r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and dress up day (8</a:t>
            </a:r>
            <a:r>
              <a:rPr lang="en-GB" sz="1800" baseline="30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</a:t>
            </a:r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November 2019)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Friday </a:t>
            </a:r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Afternoon Blues (FAB) workshop dates – 11/10, 18/10, 01/11, 15/11, 29/11, 06/12 (at KCS)</a:t>
            </a:r>
            <a:endParaRPr lang="en-GB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endParaRPr lang="en-GB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GB" sz="1800" u="sng" dirty="0">
                <a:solidFill>
                  <a:schemeClr val="tx1"/>
                </a:solidFill>
                <a:latin typeface="Gill Sans MT" panose="020B0502020104020203" pitchFamily="34" charset="0"/>
              </a:rPr>
              <a:t>Spring Term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Science Museum trip (20</a:t>
            </a:r>
            <a:r>
              <a:rPr lang="en-GB" sz="1800" baseline="30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</a:t>
            </a:r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January 2020) </a:t>
            </a:r>
            <a:endParaRPr lang="en-GB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WWF workshop (TBC)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Sikh </a:t>
            </a:r>
            <a:r>
              <a:rPr lang="en-GB" sz="1800" dirty="0" err="1">
                <a:solidFill>
                  <a:schemeClr val="tx1"/>
                </a:solidFill>
                <a:latin typeface="Gill Sans MT" panose="020B0502020104020203" pitchFamily="34" charset="0"/>
              </a:rPr>
              <a:t>Gurdwara</a:t>
            </a:r>
            <a:r>
              <a:rPr lang="en-GB" sz="1800" dirty="0">
                <a:solidFill>
                  <a:schemeClr val="tx1"/>
                </a:solidFill>
                <a:latin typeface="Gill Sans MT" panose="020B0502020104020203" pitchFamily="34" charset="0"/>
              </a:rPr>
              <a:t> visit (TBC) </a:t>
            </a:r>
            <a:endParaRPr lang="en-GB" sz="18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FAB workshop dates – 17/01, 31/01 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FAB Final Performance at KCS – Friday 7</a:t>
            </a:r>
            <a:r>
              <a:rPr lang="en-GB" sz="1800" baseline="30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</a:t>
            </a:r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February 2020</a:t>
            </a:r>
            <a:endParaRPr lang="en-GB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endParaRPr lang="en-GB" sz="180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endParaRPr lang="en-GB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GB" sz="1800" u="sng" dirty="0">
                <a:solidFill>
                  <a:schemeClr val="tx1"/>
                </a:solidFill>
                <a:latin typeface="Gill Sans MT" panose="020B0502020104020203" pitchFamily="34" charset="0"/>
              </a:rPr>
              <a:t>Summer </a:t>
            </a:r>
            <a:r>
              <a:rPr lang="en-GB" sz="1800" u="sng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Term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Gill Sans MT" panose="020B0502020104020203" pitchFamily="34" charset="0"/>
              </a:rPr>
              <a:t>Polka Workshop (TBC</a:t>
            </a:r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Fiesta Day 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Wimbledon Library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1211275-B00B-40B1-8292-73FB4A76F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21146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FD4715-757A-44BC-94BE-3563E022B391}"/>
              </a:ext>
            </a:extLst>
          </p:cNvPr>
          <p:cNvSpPr/>
          <p:nvPr/>
        </p:nvSpPr>
        <p:spPr>
          <a:xfrm>
            <a:off x="3491880" y="63813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88B9EB1-C402-4C6C-833D-B168AF66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594200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0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235" y="621212"/>
            <a:ext cx="7772400" cy="915695"/>
          </a:xfrm>
        </p:spPr>
        <p:txBody>
          <a:bodyPr>
            <a:normAutofit/>
          </a:bodyPr>
          <a:lstStyle/>
          <a:p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5T Timetable</a:t>
            </a:r>
            <a:b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</a:br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1211275-B00B-40B1-8292-73FB4A76F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21146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FD4715-757A-44BC-94BE-3563E022B391}"/>
              </a:ext>
            </a:extLst>
          </p:cNvPr>
          <p:cNvSpPr/>
          <p:nvPr/>
        </p:nvSpPr>
        <p:spPr>
          <a:xfrm>
            <a:off x="3491880" y="63813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88B9EB1-C402-4C6C-833D-B168AF66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594200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16" y="621212"/>
            <a:ext cx="7704932" cy="512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03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235" y="476672"/>
            <a:ext cx="7772400" cy="915695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5H Timetable</a:t>
            </a:r>
            <a:b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</a:b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Autumn 1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1211275-B00B-40B1-8292-73FB4A76F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21146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FD4715-757A-44BC-94BE-3563E022B391}"/>
              </a:ext>
            </a:extLst>
          </p:cNvPr>
          <p:cNvSpPr/>
          <p:nvPr/>
        </p:nvSpPr>
        <p:spPr>
          <a:xfrm>
            <a:off x="3491880" y="63813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88B9EB1-C402-4C6C-833D-B168AF66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594200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5" y="694167"/>
            <a:ext cx="7754432" cy="512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92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235" y="621212"/>
            <a:ext cx="7772400" cy="915695"/>
          </a:xfrm>
        </p:spPr>
        <p:txBody>
          <a:bodyPr>
            <a:normAutofit/>
          </a:bodyPr>
          <a:lstStyle/>
          <a:p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Equipment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55" y="1700808"/>
            <a:ext cx="8572525" cy="4241192"/>
          </a:xfrm>
        </p:spPr>
        <p:txBody>
          <a:bodyPr>
            <a:normAutofit lnSpcReduction="10000"/>
          </a:bodyPr>
          <a:lstStyle/>
          <a:p>
            <a:r>
              <a:rPr lang="en-GB" sz="1800" u="sng" dirty="0">
                <a:solidFill>
                  <a:schemeClr val="tx1"/>
                </a:solidFill>
                <a:latin typeface="Gill Sans MT" panose="020B0502020104020203" pitchFamily="34" charset="0"/>
              </a:rPr>
              <a:t>Pencil Case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Gill Sans MT" panose="020B0502020104020203" pitchFamily="34" charset="0"/>
              </a:rPr>
              <a:t>HB pencils, sharpener, rubber, ruler, glue stick, colouring pencils and </a:t>
            </a:r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 </a:t>
            </a:r>
            <a:r>
              <a:rPr lang="en-GB" sz="1800" dirty="0">
                <a:solidFill>
                  <a:schemeClr val="tx1"/>
                </a:solidFill>
                <a:latin typeface="Gill Sans MT" panose="020B0502020104020203" pitchFamily="34" charset="0"/>
              </a:rPr>
              <a:t>black handwriting pen </a:t>
            </a:r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</a:t>
            </a:r>
            <a:r>
              <a:rPr lang="sv-SE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Berol </a:t>
            </a:r>
            <a:r>
              <a:rPr lang="sv-SE" sz="1800" dirty="0">
                <a:solidFill>
                  <a:schemeClr val="tx1"/>
                </a:solidFill>
                <a:latin typeface="Gill Sans MT" panose="020B0502020104020203" pitchFamily="34" charset="0"/>
              </a:rPr>
              <a:t>Handwriter or Frixion 0.7mm </a:t>
            </a:r>
            <a:r>
              <a:rPr lang="sv-SE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Rollerball, no biros please).</a:t>
            </a:r>
            <a:endParaRPr lang="en-GB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GB" sz="1800" u="sng" dirty="0">
                <a:solidFill>
                  <a:schemeClr val="tx1"/>
                </a:solidFill>
                <a:latin typeface="Gill Sans MT" panose="020B0502020104020203" pitchFamily="34" charset="0"/>
              </a:rPr>
              <a:t>Water Bottle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Gill Sans MT" panose="020B0502020104020203" pitchFamily="34" charset="0"/>
              </a:rPr>
              <a:t>School or plastic sports bottle filled with water (not juice please</a:t>
            </a:r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</a:p>
          <a:p>
            <a:pPr algn="l"/>
            <a:endParaRPr lang="en-GB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GB" sz="1800" u="sng" dirty="0">
                <a:solidFill>
                  <a:schemeClr val="tx1"/>
                </a:solidFill>
                <a:latin typeface="Gill Sans MT" panose="020B0502020104020203" pitchFamily="34" charset="0"/>
              </a:rPr>
              <a:t>Fruit/Veg Snack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Gill Sans MT" panose="020B0502020104020203" pitchFamily="34" charset="0"/>
              </a:rPr>
              <a:t>Break time snack to keep energy levels </a:t>
            </a:r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up</a:t>
            </a:r>
          </a:p>
          <a:p>
            <a:pPr algn="l"/>
            <a:endParaRPr lang="en-GB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GB" sz="1800" u="sng" dirty="0">
                <a:solidFill>
                  <a:schemeClr val="tx1"/>
                </a:solidFill>
                <a:latin typeface="Gill Sans MT" panose="020B0502020104020203" pitchFamily="34" charset="0"/>
              </a:rPr>
              <a:t>PE Kit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Gill Sans MT" panose="020B0502020104020203" pitchFamily="34" charset="0"/>
              </a:rPr>
              <a:t>Indoor: </a:t>
            </a:r>
            <a:r>
              <a:rPr lang="en-GB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black shorts</a:t>
            </a:r>
            <a:r>
              <a:rPr lang="en-GB" sz="1800" dirty="0">
                <a:solidFill>
                  <a:schemeClr val="tx1"/>
                </a:solidFill>
                <a:latin typeface="Gill Sans MT" panose="020B0502020104020203" pitchFamily="34" charset="0"/>
              </a:rPr>
              <a:t>, school house t-shirt, black plimsolls and socks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Gill Sans MT" panose="020B0502020104020203" pitchFamily="34" charset="0"/>
              </a:rPr>
              <a:t>Outdoor:  as above + black jogging bottoms 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Gill Sans MT" panose="020B0502020104020203" pitchFamily="34" charset="0"/>
              </a:rPr>
              <a:t>No jewellery to be worn in PE including stud earrings </a:t>
            </a:r>
          </a:p>
          <a:p>
            <a:pPr algn="l"/>
            <a:endParaRPr lang="en-GB" sz="1800" dirty="0">
              <a:solidFill>
                <a:schemeClr val="tx1"/>
              </a:solidFill>
            </a:endParaRPr>
          </a:p>
          <a:p>
            <a:endParaRPr lang="en-GB" sz="18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1211275-B00B-40B1-8292-73FB4A76F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21146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FD4715-757A-44BC-94BE-3563E022B391}"/>
              </a:ext>
            </a:extLst>
          </p:cNvPr>
          <p:cNvSpPr/>
          <p:nvPr/>
        </p:nvSpPr>
        <p:spPr>
          <a:xfrm>
            <a:off x="3491880" y="63813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88B9EB1-C402-4C6C-833D-B168AF66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594200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235" y="621212"/>
            <a:ext cx="7772400" cy="915695"/>
          </a:xfrm>
        </p:spPr>
        <p:txBody>
          <a:bodyPr>
            <a:normAutofit/>
          </a:bodyPr>
          <a:lstStyle/>
          <a:p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Uniform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280920" cy="424119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Please </a:t>
            </a:r>
            <a:r>
              <a:rPr lang="en-GB" dirty="0">
                <a:solidFill>
                  <a:schemeClr val="tx1"/>
                </a:solidFill>
                <a:latin typeface="Gill Sans MT" panose="020B0502020104020203" pitchFamily="34" charset="0"/>
              </a:rPr>
              <a:t>ensure that your child comes to school in the correct school uniform at all times and that it is all named.  </a:t>
            </a:r>
            <a:endParaRPr lang="en-GB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endParaRPr lang="en-GB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No </a:t>
            </a:r>
            <a:r>
              <a:rPr lang="en-GB" dirty="0">
                <a:solidFill>
                  <a:schemeClr val="tx1"/>
                </a:solidFill>
                <a:latin typeface="Gill Sans MT" panose="020B0502020104020203" pitchFamily="34" charset="0"/>
              </a:rPr>
              <a:t>jewellery or nail varnish should be worn to school except for a watch and/or stud earrings.</a:t>
            </a:r>
          </a:p>
          <a:p>
            <a:endParaRPr lang="en-GB" sz="18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1211275-B00B-40B1-8292-73FB4A76F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21146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8FD4715-757A-44BC-94BE-3563E022B391}"/>
              </a:ext>
            </a:extLst>
          </p:cNvPr>
          <p:cNvSpPr/>
          <p:nvPr/>
        </p:nvSpPr>
        <p:spPr>
          <a:xfrm>
            <a:off x="3491880" y="6381328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b="1" dirty="0">
                <a:latin typeface="Gill Sans MT" pitchFamily="34" charset="0"/>
                <a:cs typeface="Times New Roman" pitchFamily="18" charset="0"/>
              </a:rPr>
              <a:t>GROWING TOGETHER AS CHILDREN OF GOD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F88B9EB1-C402-4C6C-833D-B168AF66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55" y="5942000"/>
            <a:ext cx="864096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34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895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Times New Roman</vt:lpstr>
      <vt:lpstr>Office Theme</vt:lpstr>
      <vt:lpstr>Year 5 Welcome Meeting</vt:lpstr>
      <vt:lpstr>Year 5 Staff</vt:lpstr>
      <vt:lpstr>Long Term Plan</vt:lpstr>
      <vt:lpstr>Long Term Plan (continued)</vt:lpstr>
      <vt:lpstr>Proposed Visits/Visitors/Key Dates</vt:lpstr>
      <vt:lpstr>5T Timetable </vt:lpstr>
      <vt:lpstr>5H Timetable Autumn 1</vt:lpstr>
      <vt:lpstr>Equipment </vt:lpstr>
      <vt:lpstr>Uniform</vt:lpstr>
      <vt:lpstr>Homework</vt:lpstr>
      <vt:lpstr>Reading</vt:lpstr>
      <vt:lpstr>Spelling</vt:lpstr>
      <vt:lpstr>Behaviour</vt:lpstr>
      <vt:lpstr>Behaviour</vt:lpstr>
      <vt:lpstr>Questions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Educational Needs  and Disability (SEND)</dc:title>
  <dc:creator>Ysanne Rickards</dc:creator>
  <cp:lastModifiedBy>LWilliams</cp:lastModifiedBy>
  <cp:revision>90</cp:revision>
  <cp:lastPrinted>2015-09-02T06:37:53Z</cp:lastPrinted>
  <dcterms:created xsi:type="dcterms:W3CDTF">2014-09-17T06:53:12Z</dcterms:created>
  <dcterms:modified xsi:type="dcterms:W3CDTF">2019-09-12T15:33:53Z</dcterms:modified>
</cp:coreProperties>
</file>