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78" r:id="rId2"/>
    <p:sldId id="279" r:id="rId3"/>
    <p:sldId id="299" r:id="rId4"/>
    <p:sldId id="280" r:id="rId5"/>
    <p:sldId id="281" r:id="rId6"/>
    <p:sldId id="300" r:id="rId7"/>
    <p:sldId id="301" r:id="rId8"/>
    <p:sldId id="302" r:id="rId9"/>
    <p:sldId id="303" r:id="rId10"/>
    <p:sldId id="293" r:id="rId11"/>
    <p:sldId id="304" r:id="rId12"/>
    <p:sldId id="294" r:id="rId13"/>
    <p:sldId id="295" r:id="rId14"/>
    <p:sldId id="296" r:id="rId15"/>
    <p:sldId id="325" r:id="rId16"/>
    <p:sldId id="297" r:id="rId17"/>
    <p:sldId id="312" r:id="rId18"/>
    <p:sldId id="313" r:id="rId19"/>
    <p:sldId id="314" r:id="rId20"/>
    <p:sldId id="287" r:id="rId21"/>
    <p:sldId id="277" r:id="rId22"/>
    <p:sldId id="315" r:id="rId23"/>
    <p:sldId id="317" r:id="rId24"/>
    <p:sldId id="316" r:id="rId25"/>
    <p:sldId id="318" r:id="rId26"/>
    <p:sldId id="319" r:id="rId27"/>
    <p:sldId id="320" r:id="rId28"/>
    <p:sldId id="321" r:id="rId29"/>
    <p:sldId id="322" r:id="rId30"/>
    <p:sldId id="323" r:id="rId31"/>
    <p:sldId id="324" r:id="rId32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531" autoAdjust="0"/>
  </p:normalViewPr>
  <p:slideViewPr>
    <p:cSldViewPr>
      <p:cViewPr>
        <p:scale>
          <a:sx n="58" d="100"/>
          <a:sy n="58" d="100"/>
        </p:scale>
        <p:origin x="-17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72346E-6139-42C1-AD97-A86F97F2A410}" type="doc">
      <dgm:prSet loTypeId="urn:microsoft.com/office/officeart/2005/8/layout/cycle8" loCatId="cycle" qsTypeId="urn:microsoft.com/office/officeart/2005/8/quickstyle/3d3" qsCatId="3D" csTypeId="urn:microsoft.com/office/officeart/2005/8/colors/accent3_3" csCatId="accent3" phldr="1"/>
      <dgm:spPr/>
    </dgm:pt>
    <dgm:pt modelId="{DD2DDE97-D971-469C-95D6-A4EAB007213A}">
      <dgm:prSet phldrT="[Text]"/>
      <dgm:spPr/>
      <dgm:t>
        <a:bodyPr/>
        <a:lstStyle/>
        <a:p>
          <a:r>
            <a:rPr lang="en-US" dirty="0">
              <a:latin typeface="Gill Sans MT" panose="020B0502020104020203" pitchFamily="34" charset="0"/>
            </a:rPr>
            <a:t>Reason</a:t>
          </a:r>
        </a:p>
      </dgm:t>
    </dgm:pt>
    <dgm:pt modelId="{0AABF089-8E6D-4F0F-874F-0500B8CF1F8E}" type="parTrans" cxnId="{8B6B5C33-F0C8-4049-9628-0C73F9F470AA}">
      <dgm:prSet/>
      <dgm:spPr/>
      <dgm:t>
        <a:bodyPr/>
        <a:lstStyle/>
        <a:p>
          <a:endParaRPr lang="en-US"/>
        </a:p>
      </dgm:t>
    </dgm:pt>
    <dgm:pt modelId="{AEDB800A-C855-4644-A727-5DE428C6E3C3}" type="sibTrans" cxnId="{8B6B5C33-F0C8-4049-9628-0C73F9F470AA}">
      <dgm:prSet/>
      <dgm:spPr/>
      <dgm:t>
        <a:bodyPr/>
        <a:lstStyle/>
        <a:p>
          <a:endParaRPr lang="en-US"/>
        </a:p>
      </dgm:t>
    </dgm:pt>
    <dgm:pt modelId="{22B113F3-3511-4819-B148-F43A418B33EF}">
      <dgm:prSet phldrT="[Text]"/>
      <dgm:spPr/>
      <dgm:t>
        <a:bodyPr/>
        <a:lstStyle/>
        <a:p>
          <a:r>
            <a:rPr lang="en-US" dirty="0">
              <a:latin typeface="Gill Sans MT" panose="020B0502020104020203" pitchFamily="34" charset="0"/>
            </a:rPr>
            <a:t>Solve problems</a:t>
          </a:r>
        </a:p>
      </dgm:t>
    </dgm:pt>
    <dgm:pt modelId="{1D406F60-6520-4B13-9316-9DC7048F489D}" type="parTrans" cxnId="{E3790A79-15D4-4E4A-A682-8A1FC8191A22}">
      <dgm:prSet/>
      <dgm:spPr/>
      <dgm:t>
        <a:bodyPr/>
        <a:lstStyle/>
        <a:p>
          <a:endParaRPr lang="en-US"/>
        </a:p>
      </dgm:t>
    </dgm:pt>
    <dgm:pt modelId="{A5B7B411-112C-4A94-AD17-4C457F1B0BBA}" type="sibTrans" cxnId="{E3790A79-15D4-4E4A-A682-8A1FC8191A22}">
      <dgm:prSet/>
      <dgm:spPr/>
      <dgm:t>
        <a:bodyPr/>
        <a:lstStyle/>
        <a:p>
          <a:endParaRPr lang="en-US"/>
        </a:p>
      </dgm:t>
    </dgm:pt>
    <dgm:pt modelId="{2E1E2012-854C-4FC3-846D-1D773565E8D5}">
      <dgm:prSet phldrT="[Text]" custT="1"/>
      <dgm:spPr/>
      <dgm:t>
        <a:bodyPr/>
        <a:lstStyle/>
        <a:p>
          <a:r>
            <a:rPr lang="en-US" sz="2200" dirty="0">
              <a:latin typeface="Gill Sans MT" panose="020B0502020104020203" pitchFamily="34" charset="0"/>
            </a:rPr>
            <a:t>Become fluent in the fundamentals</a:t>
          </a:r>
        </a:p>
      </dgm:t>
    </dgm:pt>
    <dgm:pt modelId="{6388D25D-8FE8-4716-9888-E98AA0F8C45E}" type="parTrans" cxnId="{21A2626E-2852-4236-9B1C-6FCC35ABF060}">
      <dgm:prSet/>
      <dgm:spPr/>
      <dgm:t>
        <a:bodyPr/>
        <a:lstStyle/>
        <a:p>
          <a:endParaRPr lang="en-US"/>
        </a:p>
      </dgm:t>
    </dgm:pt>
    <dgm:pt modelId="{2FC4B23D-E204-42B7-B97C-5A99C62DACFE}" type="sibTrans" cxnId="{21A2626E-2852-4236-9B1C-6FCC35ABF060}">
      <dgm:prSet/>
      <dgm:spPr/>
      <dgm:t>
        <a:bodyPr/>
        <a:lstStyle/>
        <a:p>
          <a:endParaRPr lang="en-US"/>
        </a:p>
      </dgm:t>
    </dgm:pt>
    <dgm:pt modelId="{BA5E5B37-2360-4FF3-9844-57C6B518E0D6}" type="pres">
      <dgm:prSet presAssocID="{E472346E-6139-42C1-AD97-A86F97F2A410}" presName="compositeShape" presStyleCnt="0">
        <dgm:presLayoutVars>
          <dgm:chMax val="7"/>
          <dgm:dir/>
          <dgm:resizeHandles val="exact"/>
        </dgm:presLayoutVars>
      </dgm:prSet>
      <dgm:spPr/>
    </dgm:pt>
    <dgm:pt modelId="{C1DB1A3D-F147-44CE-9332-83C23344F3DB}" type="pres">
      <dgm:prSet presAssocID="{E472346E-6139-42C1-AD97-A86F97F2A410}" presName="wedge1" presStyleLbl="node1" presStyleIdx="0" presStyleCnt="3"/>
      <dgm:spPr/>
      <dgm:t>
        <a:bodyPr/>
        <a:lstStyle/>
        <a:p>
          <a:endParaRPr lang="en-GB"/>
        </a:p>
      </dgm:t>
    </dgm:pt>
    <dgm:pt modelId="{520BE213-516F-4739-83E4-B4E97322B80C}" type="pres">
      <dgm:prSet presAssocID="{E472346E-6139-42C1-AD97-A86F97F2A410}" presName="dummy1a" presStyleCnt="0"/>
      <dgm:spPr/>
    </dgm:pt>
    <dgm:pt modelId="{4DD0F961-F822-4C0C-9A08-B9741121DE3B}" type="pres">
      <dgm:prSet presAssocID="{E472346E-6139-42C1-AD97-A86F97F2A410}" presName="dummy1b" presStyleCnt="0"/>
      <dgm:spPr/>
    </dgm:pt>
    <dgm:pt modelId="{7041D23C-052C-4112-A3F0-25E2543D9257}" type="pres">
      <dgm:prSet presAssocID="{E472346E-6139-42C1-AD97-A86F97F2A41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F64D80-9019-48C0-ABC1-5ACCE19F7C26}" type="pres">
      <dgm:prSet presAssocID="{E472346E-6139-42C1-AD97-A86F97F2A410}" presName="wedge2" presStyleLbl="node1" presStyleIdx="1" presStyleCnt="3"/>
      <dgm:spPr/>
      <dgm:t>
        <a:bodyPr/>
        <a:lstStyle/>
        <a:p>
          <a:endParaRPr lang="en-GB"/>
        </a:p>
      </dgm:t>
    </dgm:pt>
    <dgm:pt modelId="{E1E5439C-022D-4C13-A7D6-C5608EDA7043}" type="pres">
      <dgm:prSet presAssocID="{E472346E-6139-42C1-AD97-A86F97F2A410}" presName="dummy2a" presStyleCnt="0"/>
      <dgm:spPr/>
    </dgm:pt>
    <dgm:pt modelId="{57BB1A6E-761C-4737-ACF6-11872EA7AAE6}" type="pres">
      <dgm:prSet presAssocID="{E472346E-6139-42C1-AD97-A86F97F2A410}" presName="dummy2b" presStyleCnt="0"/>
      <dgm:spPr/>
    </dgm:pt>
    <dgm:pt modelId="{B531BBA3-6EE4-4DD0-997B-E58626122290}" type="pres">
      <dgm:prSet presAssocID="{E472346E-6139-42C1-AD97-A86F97F2A41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0AE071-4A3B-4E1C-A7A2-0C9B90771D25}" type="pres">
      <dgm:prSet presAssocID="{E472346E-6139-42C1-AD97-A86F97F2A410}" presName="wedge3" presStyleLbl="node1" presStyleIdx="2" presStyleCnt="3" custScaleX="105973" custScaleY="98646"/>
      <dgm:spPr/>
      <dgm:t>
        <a:bodyPr/>
        <a:lstStyle/>
        <a:p>
          <a:endParaRPr lang="en-GB"/>
        </a:p>
      </dgm:t>
    </dgm:pt>
    <dgm:pt modelId="{AF505BBF-0D21-4B98-83EA-85DAAC99DD4D}" type="pres">
      <dgm:prSet presAssocID="{E472346E-6139-42C1-AD97-A86F97F2A410}" presName="dummy3a" presStyleCnt="0"/>
      <dgm:spPr/>
    </dgm:pt>
    <dgm:pt modelId="{4653D79A-6C31-4D5A-834C-71AA9B2AC9B6}" type="pres">
      <dgm:prSet presAssocID="{E472346E-6139-42C1-AD97-A86F97F2A410}" presName="dummy3b" presStyleCnt="0"/>
      <dgm:spPr/>
    </dgm:pt>
    <dgm:pt modelId="{B75C5F2C-C2A4-4F5A-AE6F-172CDA9DBA1D}" type="pres">
      <dgm:prSet presAssocID="{E472346E-6139-42C1-AD97-A86F97F2A41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2B73F1-3226-4A30-B9A4-A2AC63A67426}" type="pres">
      <dgm:prSet presAssocID="{AEDB800A-C855-4644-A727-5DE428C6E3C3}" presName="arrowWedge1" presStyleLbl="fgSibTrans2D1" presStyleIdx="0" presStyleCnt="3" custLinFactNeighborX="-814" custLinFactNeighborY="172"/>
      <dgm:spPr/>
    </dgm:pt>
    <dgm:pt modelId="{E5FA8C9A-2DC1-4E1B-9451-04B4D1F5E58C}" type="pres">
      <dgm:prSet presAssocID="{A5B7B411-112C-4A94-AD17-4C457F1B0BBA}" presName="arrowWedge2" presStyleLbl="fgSibTrans2D1" presStyleIdx="1" presStyleCnt="3"/>
      <dgm:spPr/>
    </dgm:pt>
    <dgm:pt modelId="{729E33E6-3411-4424-9192-706B74649605}" type="pres">
      <dgm:prSet presAssocID="{2FC4B23D-E204-42B7-B97C-5A99C62DACFE}" presName="arrowWedge3" presStyleLbl="fgSibTrans2D1" presStyleIdx="2" presStyleCnt="3"/>
      <dgm:spPr/>
    </dgm:pt>
  </dgm:ptLst>
  <dgm:cxnLst>
    <dgm:cxn modelId="{21A2626E-2852-4236-9B1C-6FCC35ABF060}" srcId="{E472346E-6139-42C1-AD97-A86F97F2A410}" destId="{2E1E2012-854C-4FC3-846D-1D773565E8D5}" srcOrd="2" destOrd="0" parTransId="{6388D25D-8FE8-4716-9888-E98AA0F8C45E}" sibTransId="{2FC4B23D-E204-42B7-B97C-5A99C62DACFE}"/>
    <dgm:cxn modelId="{F3B37EB4-76E8-4303-BA94-09C72EBFFAF8}" type="presOf" srcId="{DD2DDE97-D971-469C-95D6-A4EAB007213A}" destId="{7041D23C-052C-4112-A3F0-25E2543D9257}" srcOrd="1" destOrd="0" presId="urn:microsoft.com/office/officeart/2005/8/layout/cycle8"/>
    <dgm:cxn modelId="{E3790A79-15D4-4E4A-A682-8A1FC8191A22}" srcId="{E472346E-6139-42C1-AD97-A86F97F2A410}" destId="{22B113F3-3511-4819-B148-F43A418B33EF}" srcOrd="1" destOrd="0" parTransId="{1D406F60-6520-4B13-9316-9DC7048F489D}" sibTransId="{A5B7B411-112C-4A94-AD17-4C457F1B0BBA}"/>
    <dgm:cxn modelId="{1E319C5F-4AC0-406E-BB66-A57259452E2C}" type="presOf" srcId="{22B113F3-3511-4819-B148-F43A418B33EF}" destId="{B4F64D80-9019-48C0-ABC1-5ACCE19F7C26}" srcOrd="0" destOrd="0" presId="urn:microsoft.com/office/officeart/2005/8/layout/cycle8"/>
    <dgm:cxn modelId="{6C0C72DF-4093-47C1-98F4-ECC4BB04A23F}" type="presOf" srcId="{DD2DDE97-D971-469C-95D6-A4EAB007213A}" destId="{C1DB1A3D-F147-44CE-9332-83C23344F3DB}" srcOrd="0" destOrd="0" presId="urn:microsoft.com/office/officeart/2005/8/layout/cycle8"/>
    <dgm:cxn modelId="{B0F05751-2FD9-4904-A55D-ECE447C7E96A}" type="presOf" srcId="{E472346E-6139-42C1-AD97-A86F97F2A410}" destId="{BA5E5B37-2360-4FF3-9844-57C6B518E0D6}" srcOrd="0" destOrd="0" presId="urn:microsoft.com/office/officeart/2005/8/layout/cycle8"/>
    <dgm:cxn modelId="{D1B3B62A-5CBD-482D-89FE-404F0E6C4AF7}" type="presOf" srcId="{2E1E2012-854C-4FC3-846D-1D773565E8D5}" destId="{270AE071-4A3B-4E1C-A7A2-0C9B90771D25}" srcOrd="0" destOrd="0" presId="urn:microsoft.com/office/officeart/2005/8/layout/cycle8"/>
    <dgm:cxn modelId="{F45B46C7-1BCB-4E6F-A689-93AC19B96E67}" type="presOf" srcId="{2E1E2012-854C-4FC3-846D-1D773565E8D5}" destId="{B75C5F2C-C2A4-4F5A-AE6F-172CDA9DBA1D}" srcOrd="1" destOrd="0" presId="urn:microsoft.com/office/officeart/2005/8/layout/cycle8"/>
    <dgm:cxn modelId="{C1212E69-3B4E-4515-8075-9B4F094EE7E7}" type="presOf" srcId="{22B113F3-3511-4819-B148-F43A418B33EF}" destId="{B531BBA3-6EE4-4DD0-997B-E58626122290}" srcOrd="1" destOrd="0" presId="urn:microsoft.com/office/officeart/2005/8/layout/cycle8"/>
    <dgm:cxn modelId="{8B6B5C33-F0C8-4049-9628-0C73F9F470AA}" srcId="{E472346E-6139-42C1-AD97-A86F97F2A410}" destId="{DD2DDE97-D971-469C-95D6-A4EAB007213A}" srcOrd="0" destOrd="0" parTransId="{0AABF089-8E6D-4F0F-874F-0500B8CF1F8E}" sibTransId="{AEDB800A-C855-4644-A727-5DE428C6E3C3}"/>
    <dgm:cxn modelId="{E50FF510-E50F-48ED-AF48-2411A5DC1A69}" type="presParOf" srcId="{BA5E5B37-2360-4FF3-9844-57C6B518E0D6}" destId="{C1DB1A3D-F147-44CE-9332-83C23344F3DB}" srcOrd="0" destOrd="0" presId="urn:microsoft.com/office/officeart/2005/8/layout/cycle8"/>
    <dgm:cxn modelId="{A0EB27CF-F912-43F8-84A9-480D12572322}" type="presParOf" srcId="{BA5E5B37-2360-4FF3-9844-57C6B518E0D6}" destId="{520BE213-516F-4739-83E4-B4E97322B80C}" srcOrd="1" destOrd="0" presId="urn:microsoft.com/office/officeart/2005/8/layout/cycle8"/>
    <dgm:cxn modelId="{B11748D3-6199-47F7-88DF-283399519D4B}" type="presParOf" srcId="{BA5E5B37-2360-4FF3-9844-57C6B518E0D6}" destId="{4DD0F961-F822-4C0C-9A08-B9741121DE3B}" srcOrd="2" destOrd="0" presId="urn:microsoft.com/office/officeart/2005/8/layout/cycle8"/>
    <dgm:cxn modelId="{405E9D37-934D-47C1-9D25-BD6E570858B5}" type="presParOf" srcId="{BA5E5B37-2360-4FF3-9844-57C6B518E0D6}" destId="{7041D23C-052C-4112-A3F0-25E2543D9257}" srcOrd="3" destOrd="0" presId="urn:microsoft.com/office/officeart/2005/8/layout/cycle8"/>
    <dgm:cxn modelId="{368AF9B4-F45E-4774-A0C6-BFBEDC6C7005}" type="presParOf" srcId="{BA5E5B37-2360-4FF3-9844-57C6B518E0D6}" destId="{B4F64D80-9019-48C0-ABC1-5ACCE19F7C26}" srcOrd="4" destOrd="0" presId="urn:microsoft.com/office/officeart/2005/8/layout/cycle8"/>
    <dgm:cxn modelId="{37D1D6FD-B41E-48E1-8A63-B0C251B0632C}" type="presParOf" srcId="{BA5E5B37-2360-4FF3-9844-57C6B518E0D6}" destId="{E1E5439C-022D-4C13-A7D6-C5608EDA7043}" srcOrd="5" destOrd="0" presId="urn:microsoft.com/office/officeart/2005/8/layout/cycle8"/>
    <dgm:cxn modelId="{4ED0B24E-A59A-4787-A5B3-C110C606B5FC}" type="presParOf" srcId="{BA5E5B37-2360-4FF3-9844-57C6B518E0D6}" destId="{57BB1A6E-761C-4737-ACF6-11872EA7AAE6}" srcOrd="6" destOrd="0" presId="urn:microsoft.com/office/officeart/2005/8/layout/cycle8"/>
    <dgm:cxn modelId="{B0DFB39B-09DB-4452-A410-0CE1EDA9FEF1}" type="presParOf" srcId="{BA5E5B37-2360-4FF3-9844-57C6B518E0D6}" destId="{B531BBA3-6EE4-4DD0-997B-E58626122290}" srcOrd="7" destOrd="0" presId="urn:microsoft.com/office/officeart/2005/8/layout/cycle8"/>
    <dgm:cxn modelId="{713768A7-1155-42C3-85A1-B477425591BB}" type="presParOf" srcId="{BA5E5B37-2360-4FF3-9844-57C6B518E0D6}" destId="{270AE071-4A3B-4E1C-A7A2-0C9B90771D25}" srcOrd="8" destOrd="0" presId="urn:microsoft.com/office/officeart/2005/8/layout/cycle8"/>
    <dgm:cxn modelId="{5A75E861-7D30-47AF-81FE-55A88A8931E9}" type="presParOf" srcId="{BA5E5B37-2360-4FF3-9844-57C6B518E0D6}" destId="{AF505BBF-0D21-4B98-83EA-85DAAC99DD4D}" srcOrd="9" destOrd="0" presId="urn:microsoft.com/office/officeart/2005/8/layout/cycle8"/>
    <dgm:cxn modelId="{8BD8C84C-7B20-41DF-A072-FC1E32331490}" type="presParOf" srcId="{BA5E5B37-2360-4FF3-9844-57C6B518E0D6}" destId="{4653D79A-6C31-4D5A-834C-71AA9B2AC9B6}" srcOrd="10" destOrd="0" presId="urn:microsoft.com/office/officeart/2005/8/layout/cycle8"/>
    <dgm:cxn modelId="{8D04ECFE-5F44-4A9E-98E9-4D0844FB7201}" type="presParOf" srcId="{BA5E5B37-2360-4FF3-9844-57C6B518E0D6}" destId="{B75C5F2C-C2A4-4F5A-AE6F-172CDA9DBA1D}" srcOrd="11" destOrd="0" presId="urn:microsoft.com/office/officeart/2005/8/layout/cycle8"/>
    <dgm:cxn modelId="{213640A2-DDF7-4F39-A251-DF0D11B031A8}" type="presParOf" srcId="{BA5E5B37-2360-4FF3-9844-57C6B518E0D6}" destId="{4C2B73F1-3226-4A30-B9A4-A2AC63A67426}" srcOrd="12" destOrd="0" presId="urn:microsoft.com/office/officeart/2005/8/layout/cycle8"/>
    <dgm:cxn modelId="{8EA279C4-0CA1-4E1B-ADCA-2EC82732F0E7}" type="presParOf" srcId="{BA5E5B37-2360-4FF3-9844-57C6B518E0D6}" destId="{E5FA8C9A-2DC1-4E1B-9451-04B4D1F5E58C}" srcOrd="13" destOrd="0" presId="urn:microsoft.com/office/officeart/2005/8/layout/cycle8"/>
    <dgm:cxn modelId="{C74B4F78-52E1-4668-96EA-A8137D21B876}" type="presParOf" srcId="{BA5E5B37-2360-4FF3-9844-57C6B518E0D6}" destId="{729E33E6-3411-4424-9192-706B74649605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DB1A3D-F147-44CE-9332-83C23344F3DB}">
      <dsp:nvSpPr>
        <dsp:cNvPr id="0" name=""/>
        <dsp:cNvSpPr/>
      </dsp:nvSpPr>
      <dsp:spPr>
        <a:xfrm>
          <a:off x="1851426" y="328229"/>
          <a:ext cx="4241737" cy="4241737"/>
        </a:xfrm>
        <a:prstGeom prst="pie">
          <a:avLst>
            <a:gd name="adj1" fmla="val 16200000"/>
            <a:gd name="adj2" fmla="val 180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>
              <a:latin typeface="Gill Sans MT" panose="020B0502020104020203" pitchFamily="34" charset="0"/>
            </a:rPr>
            <a:t>Reason</a:t>
          </a:r>
        </a:p>
      </dsp:txBody>
      <dsp:txXfrm>
        <a:off x="4086923" y="1227074"/>
        <a:ext cx="1514906" cy="1262422"/>
      </dsp:txXfrm>
    </dsp:sp>
    <dsp:sp modelId="{B4F64D80-9019-48C0-ABC1-5ACCE19F7C26}">
      <dsp:nvSpPr>
        <dsp:cNvPr id="0" name=""/>
        <dsp:cNvSpPr/>
      </dsp:nvSpPr>
      <dsp:spPr>
        <a:xfrm>
          <a:off x="1764066" y="479720"/>
          <a:ext cx="4241737" cy="4241737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shade val="80000"/>
            <a:hueOff val="109454"/>
            <a:satOff val="-716"/>
            <a:lumOff val="1227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>
              <a:latin typeface="Gill Sans MT" panose="020B0502020104020203" pitchFamily="34" charset="0"/>
            </a:rPr>
            <a:t>Solve problems</a:t>
          </a:r>
        </a:p>
      </dsp:txBody>
      <dsp:txXfrm>
        <a:off x="2774004" y="3231800"/>
        <a:ext cx="2272359" cy="1110931"/>
      </dsp:txXfrm>
    </dsp:sp>
    <dsp:sp modelId="{270AE071-4A3B-4E1C-A7A2-0C9B90771D25}">
      <dsp:nvSpPr>
        <dsp:cNvPr id="0" name=""/>
        <dsp:cNvSpPr/>
      </dsp:nvSpPr>
      <dsp:spPr>
        <a:xfrm>
          <a:off x="1550027" y="356946"/>
          <a:ext cx="4495096" cy="4184304"/>
        </a:xfrm>
        <a:prstGeom prst="pie">
          <a:avLst>
            <a:gd name="adj1" fmla="val 9000000"/>
            <a:gd name="adj2" fmla="val 16200000"/>
          </a:avLst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>
              <a:latin typeface="Gill Sans MT" panose="020B0502020104020203" pitchFamily="34" charset="0"/>
            </a:rPr>
            <a:t>Become fluent in the fundamentals</a:t>
          </a:r>
        </a:p>
      </dsp:txBody>
      <dsp:txXfrm>
        <a:off x="2070709" y="1243620"/>
        <a:ext cx="1605391" cy="1245328"/>
      </dsp:txXfrm>
    </dsp:sp>
    <dsp:sp modelId="{4C2B73F1-3226-4A30-B9A4-A2AC63A67426}">
      <dsp:nvSpPr>
        <dsp:cNvPr id="0" name=""/>
        <dsp:cNvSpPr/>
      </dsp:nvSpPr>
      <dsp:spPr>
        <a:xfrm>
          <a:off x="1550390" y="73844"/>
          <a:ext cx="4766905" cy="4766905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FA8C9A-2DC1-4E1B-9451-04B4D1F5E58C}">
      <dsp:nvSpPr>
        <dsp:cNvPr id="0" name=""/>
        <dsp:cNvSpPr/>
      </dsp:nvSpPr>
      <dsp:spPr>
        <a:xfrm>
          <a:off x="1501483" y="216868"/>
          <a:ext cx="4766905" cy="4766905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3">
            <a:shade val="90000"/>
            <a:hueOff val="109447"/>
            <a:satOff val="-1766"/>
            <a:lumOff val="1091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E33E6-3411-4424-9192-706B74649605}">
      <dsp:nvSpPr>
        <dsp:cNvPr id="0" name=""/>
        <dsp:cNvSpPr/>
      </dsp:nvSpPr>
      <dsp:spPr>
        <a:xfrm>
          <a:off x="1412633" y="65886"/>
          <a:ext cx="4766905" cy="4766905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3">
            <a:shade val="90000"/>
            <a:hueOff val="218894"/>
            <a:satOff val="-3532"/>
            <a:lumOff val="2182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7367"/>
          </a:xfrm>
          <a:prstGeom prst="rect">
            <a:avLst/>
          </a:prstGeom>
        </p:spPr>
        <p:txBody>
          <a:bodyPr vert="horz" lIns="93128" tIns="46564" rIns="93128" bIns="4656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595" y="0"/>
            <a:ext cx="2948397" cy="497367"/>
          </a:xfrm>
          <a:prstGeom prst="rect">
            <a:avLst/>
          </a:prstGeom>
        </p:spPr>
        <p:txBody>
          <a:bodyPr vert="horz" lIns="93128" tIns="46564" rIns="93128" bIns="46564" rtlCol="0"/>
          <a:lstStyle>
            <a:lvl1pPr algn="r">
              <a:defRPr sz="1200"/>
            </a:lvl1pPr>
          </a:lstStyle>
          <a:p>
            <a:fld id="{FEBBF5B0-5F84-4310-8F0E-5C07C57516F2}" type="datetimeFigureOut">
              <a:rPr lang="en-GB" smtClean="0"/>
              <a:t>25/11/2017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19"/>
            <a:ext cx="2948397" cy="497367"/>
          </a:xfrm>
          <a:prstGeom prst="rect">
            <a:avLst/>
          </a:prstGeom>
        </p:spPr>
        <p:txBody>
          <a:bodyPr vert="horz" lIns="93128" tIns="46564" rIns="93128" bIns="4656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595" y="9445119"/>
            <a:ext cx="2948397" cy="497367"/>
          </a:xfrm>
          <a:prstGeom prst="rect">
            <a:avLst/>
          </a:prstGeom>
        </p:spPr>
        <p:txBody>
          <a:bodyPr vert="horz" lIns="93128" tIns="46564" rIns="93128" bIns="46564" rtlCol="0" anchor="b"/>
          <a:lstStyle>
            <a:lvl1pPr algn="r">
              <a:defRPr sz="1200"/>
            </a:lvl1pPr>
          </a:lstStyle>
          <a:p>
            <a:fld id="{6DB1F321-5473-4695-BF60-53E774AE2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772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8932"/>
          </a:xfrm>
          <a:prstGeom prst="rect">
            <a:avLst/>
          </a:prstGeom>
        </p:spPr>
        <p:txBody>
          <a:bodyPr vert="horz" lIns="93128" tIns="46564" rIns="93128" bIns="4656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8932"/>
          </a:xfrm>
          <a:prstGeom prst="rect">
            <a:avLst/>
          </a:prstGeom>
        </p:spPr>
        <p:txBody>
          <a:bodyPr vert="horz" lIns="93128" tIns="46564" rIns="93128" bIns="46564" rtlCol="0"/>
          <a:lstStyle>
            <a:lvl1pPr algn="r">
              <a:defRPr sz="1200"/>
            </a:lvl1pPr>
          </a:lstStyle>
          <a:p>
            <a:fld id="{526512DA-290A-47D0-9C90-A161D86C626F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4600"/>
            <a:ext cx="4471987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8" tIns="46564" rIns="93128" bIns="4656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9"/>
            <a:ext cx="5444490" cy="3915489"/>
          </a:xfrm>
          <a:prstGeom prst="rect">
            <a:avLst/>
          </a:prstGeom>
        </p:spPr>
        <p:txBody>
          <a:bodyPr vert="horz" lIns="93128" tIns="46564" rIns="93128" bIns="4656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3128" tIns="46564" rIns="93128" bIns="4656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8931"/>
          </a:xfrm>
          <a:prstGeom prst="rect">
            <a:avLst/>
          </a:prstGeom>
        </p:spPr>
        <p:txBody>
          <a:bodyPr vert="horz" lIns="93128" tIns="46564" rIns="93128" bIns="46564" rtlCol="0" anchor="b"/>
          <a:lstStyle>
            <a:lvl1pPr algn="r">
              <a:defRPr sz="1200"/>
            </a:lvl1pPr>
          </a:lstStyle>
          <a:p>
            <a:fld id="{E7CE1834-7914-426D-8065-A85DE05C90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677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48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984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984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984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9841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48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48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48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524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524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477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23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551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E1834-7914-426D-8065-A85DE05C90C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551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90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49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33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99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67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65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50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64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86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42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6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1EEEB-6389-428F-81B9-34C7FF9D9F3D}" type="datetimeFigureOut">
              <a:rPr lang="en-GB" smtClean="0"/>
              <a:pPr/>
              <a:t>25/11/2017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89497-65ED-43B2-BA98-67677A20D1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84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nrich.maths.org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www.oxfordowl.co.uk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stem.org.uk/primary-maths" TargetMode="External"/><Relationship Id="rId5" Type="http://schemas.openxmlformats.org/officeDocument/2006/relationships/hyperlink" Target="https://www.ncetm.org.uk/" TargetMode="External"/><Relationship Id="rId4" Type="http://schemas.openxmlformats.org/officeDocument/2006/relationships/image" Target="../media/image2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emf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800" dirty="0">
                <a:latin typeface="Gill Sans MT" panose="020B0502020104020203" pitchFamily="34" charset="0"/>
              </a:rPr>
              <a:t/>
            </a:r>
            <a:br>
              <a:rPr lang="en-GB" sz="4800" dirty="0">
                <a:latin typeface="Gill Sans MT" panose="020B0502020104020203" pitchFamily="34" charset="0"/>
              </a:rPr>
            </a:br>
            <a:r>
              <a:rPr lang="en-GB" sz="4800" dirty="0">
                <a:latin typeface="Gill Sans MT" panose="020B0502020104020203" pitchFamily="34" charset="0"/>
              </a:rPr>
              <a:t>Welcome to the </a:t>
            </a:r>
            <a:br>
              <a:rPr lang="en-GB" sz="4800" dirty="0">
                <a:latin typeface="Gill Sans MT" panose="020B0502020104020203" pitchFamily="34" charset="0"/>
              </a:rPr>
            </a:b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Maths Mastery and Assessment Workshop</a:t>
            </a:r>
            <a:r>
              <a:rPr lang="en-GB" sz="4800" dirty="0">
                <a:latin typeface="Gill Sans MT" panose="020B0502020104020203" pitchFamily="34" charset="0"/>
              </a:rPr>
              <a:t/>
            </a:r>
            <a:br>
              <a:rPr lang="en-GB" sz="4800" dirty="0">
                <a:latin typeface="Gill Sans MT" panose="020B0502020104020203" pitchFamily="34" charset="0"/>
              </a:rPr>
            </a:br>
            <a:r>
              <a:rPr lang="en-GB" sz="5400" baseline="30000" dirty="0">
                <a:latin typeface="Gill Sans MT" panose="020B0502020104020203" pitchFamily="34" charset="0"/>
              </a:rPr>
              <a:t>19th January 2017</a:t>
            </a:r>
            <a:endParaRPr lang="en-GB" sz="5400" dirty="0">
              <a:latin typeface="Gill Sans MT" panose="020B0502020104020203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9511" y="242755"/>
            <a:ext cx="746069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  <a:ea typeface="Calibri" pitchFamily="34" charset="0"/>
                <a:cs typeface="Times New Roman" pitchFamily="18" charset="0"/>
              </a:rPr>
              <a:t>HOLY TRINITY C of E PRIMARY SCHOOL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62954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636" y="5229200"/>
            <a:ext cx="144016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3702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Mastery Approach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86922" y="1844824"/>
            <a:ext cx="84358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Gill Sans MT" panose="020B0502020104020203" pitchFamily="34" charset="0"/>
              </a:rPr>
              <a:t>Research </a:t>
            </a:r>
            <a:r>
              <a:rPr lang="en-GB" sz="4000" dirty="0">
                <a:latin typeface="Gill Sans MT" panose="020B0502020104020203" pitchFamily="34" charset="0"/>
              </a:rPr>
              <a:t>indicates that pupils benefit from enrichment and deepening of content, rather than acceleration into new content.</a:t>
            </a:r>
          </a:p>
        </p:txBody>
      </p:sp>
    </p:spTree>
    <p:extLst>
      <p:ext uri="{BB962C8B-B14F-4D97-AF65-F5344CB8AC3E}">
        <p14:creationId xmlns:p14="http://schemas.microsoft.com/office/powerpoint/2010/main" val="1440976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Mastery Approach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86922" y="1844824"/>
            <a:ext cx="84358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High expectations for all pupils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Maths taught through small, carefully sequenced steps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Practice and consolidation play a central role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Use of precise questioning</a:t>
            </a:r>
          </a:p>
        </p:txBody>
      </p:sp>
    </p:spTree>
    <p:extLst>
      <p:ext uri="{BB962C8B-B14F-4D97-AF65-F5344CB8AC3E}">
        <p14:creationId xmlns:p14="http://schemas.microsoft.com/office/powerpoint/2010/main" val="3493042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Mastery Approach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35450" y="1527511"/>
            <a:ext cx="84358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Higher </a:t>
            </a:r>
            <a:r>
              <a:rPr lang="en-GB" sz="3600" dirty="0" err="1">
                <a:latin typeface="Gill Sans MT" panose="020B0502020104020203" pitchFamily="34" charset="0"/>
              </a:rPr>
              <a:t>attainers</a:t>
            </a:r>
            <a:r>
              <a:rPr lang="en-GB" sz="3600" dirty="0">
                <a:latin typeface="Gill Sans MT" panose="020B0502020104020203" pitchFamily="34" charset="0"/>
              </a:rPr>
              <a:t> challenged through questioning and more demanding problems which deepen their knowledge of the same content.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Pupils’ difficulties and misconceptions are addressed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Fluency comes from deep knowledge and practice</a:t>
            </a:r>
          </a:p>
        </p:txBody>
      </p:sp>
    </p:spTree>
    <p:extLst>
      <p:ext uri="{BB962C8B-B14F-4D97-AF65-F5344CB8AC3E}">
        <p14:creationId xmlns:p14="http://schemas.microsoft.com/office/powerpoint/2010/main" val="1874848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Mastery Approach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86922" y="1844824"/>
            <a:ext cx="84358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Ability to recall mathematical facts important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Ability to apply mathematical facts e.g. if you know that 6 x 4 = 24 </a:t>
            </a:r>
            <a:r>
              <a:rPr lang="en-GB" sz="3600" dirty="0" smtClean="0">
                <a:latin typeface="Gill Sans MT" panose="020B0502020104020203" pitchFamily="34" charset="0"/>
              </a:rPr>
              <a:t>we would </a:t>
            </a:r>
            <a:r>
              <a:rPr lang="en-GB" sz="3600" dirty="0">
                <a:latin typeface="Gill Sans MT" panose="020B0502020104020203" pitchFamily="34" charset="0"/>
              </a:rPr>
              <a:t>expect the higher </a:t>
            </a:r>
            <a:r>
              <a:rPr lang="en-GB" sz="3600" dirty="0" err="1">
                <a:latin typeface="Gill Sans MT" panose="020B0502020104020203" pitchFamily="34" charset="0"/>
              </a:rPr>
              <a:t>attainers</a:t>
            </a:r>
            <a:r>
              <a:rPr lang="en-GB" sz="3600" dirty="0">
                <a:latin typeface="Gill Sans MT" panose="020B0502020104020203" pitchFamily="34" charset="0"/>
              </a:rPr>
              <a:t> to also apply this to 0.6 x 4, 400 x 60, 0.06 x 0.4 </a:t>
            </a:r>
            <a:r>
              <a:rPr lang="en-GB" sz="3600" dirty="0" err="1">
                <a:latin typeface="Gill Sans MT" panose="020B0502020104020203" pitchFamily="34" charset="0"/>
              </a:rPr>
              <a:t>etc</a:t>
            </a:r>
            <a:endParaRPr lang="en-GB" sz="36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609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Mastery Approach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86922" y="1844824"/>
            <a:ext cx="84358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>
                <a:latin typeface="Gill Sans MT" panose="020B0502020104020203" pitchFamily="34" charset="0"/>
              </a:rPr>
              <a:t>The key is greater depth not breadth</a:t>
            </a:r>
          </a:p>
        </p:txBody>
      </p:sp>
    </p:spTree>
    <p:extLst>
      <p:ext uri="{BB962C8B-B14F-4D97-AF65-F5344CB8AC3E}">
        <p14:creationId xmlns:p14="http://schemas.microsoft.com/office/powerpoint/2010/main" val="293749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Mastery Approach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86922" y="1844824"/>
            <a:ext cx="84358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>
                <a:latin typeface="Gill Sans MT" panose="020B0502020104020203" pitchFamily="34" charset="0"/>
              </a:rPr>
              <a:t>Some examples</a:t>
            </a:r>
            <a:endParaRPr lang="en-GB" sz="72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152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Mastery and Greater Depth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91001" y="1407753"/>
            <a:ext cx="84358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Gill Sans MT" panose="020B0502020104020203" pitchFamily="34" charset="0"/>
              </a:rPr>
              <a:t>Example - Year 3</a:t>
            </a:r>
            <a:endParaRPr lang="en-GB" sz="4400" dirty="0">
              <a:latin typeface="Gill Sans MT" panose="020B0502020104020203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44056"/>
              </p:ext>
            </p:extLst>
          </p:nvPr>
        </p:nvGraphicFramePr>
        <p:xfrm>
          <a:off x="539552" y="2492896"/>
          <a:ext cx="8064896" cy="3410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57606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Mastery</a:t>
                      </a:r>
                      <a:endParaRPr lang="en-GB" sz="20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Mastery with Greater Depth</a:t>
                      </a:r>
                      <a:endParaRPr lang="en-GB" sz="20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144529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Gill Sans MT" panose="020B0502020104020203" pitchFamily="34" charset="0"/>
                        </a:rPr>
                        <a:t>Six girls</a:t>
                      </a:r>
                      <a:r>
                        <a:rPr lang="en-GB" sz="2000" baseline="0" dirty="0" smtClean="0">
                          <a:latin typeface="Gill Sans MT" panose="020B0502020104020203" pitchFamily="34" charset="0"/>
                        </a:rPr>
                        <a:t> share three bars of chocolate equally.</a:t>
                      </a:r>
                    </a:p>
                    <a:p>
                      <a:r>
                        <a:rPr lang="en-GB" sz="2000" baseline="0" dirty="0" smtClean="0">
                          <a:latin typeface="Gill Sans MT" panose="020B0502020104020203" pitchFamily="34" charset="0"/>
                        </a:rPr>
                        <a:t>Four boys share two bars of chocolate equally.</a:t>
                      </a:r>
                    </a:p>
                    <a:p>
                      <a:r>
                        <a:rPr lang="en-GB" sz="2000" baseline="0" dirty="0" smtClean="0">
                          <a:latin typeface="Gill Sans MT" panose="020B0502020104020203" pitchFamily="34" charset="0"/>
                        </a:rPr>
                        <a:t>Does each girl get more chocolate, less chocolate or the same amount of chocolate as each boy?</a:t>
                      </a:r>
                    </a:p>
                    <a:p>
                      <a:r>
                        <a:rPr lang="en-GB" sz="2000" baseline="0" dirty="0" smtClean="0">
                          <a:latin typeface="Gill Sans MT" panose="020B0502020104020203" pitchFamily="34" charset="0"/>
                        </a:rPr>
                        <a:t>Draw a picture to show that your reasoning is correct.</a:t>
                      </a:r>
                      <a:endParaRPr lang="en-GB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Gill Sans MT" panose="020B0502020104020203" pitchFamily="34" charset="0"/>
                        </a:rPr>
                        <a:t>Jo at ¼ of a pizza and Sam ate ½ of what was left. Mike ate the rest of the pizza. Draw a diagram to show how much pizza Jo, Sam and Mike each ate.</a:t>
                      </a:r>
                      <a:endParaRPr lang="en-GB" sz="24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494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Mastery and Greater Depth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91001" y="1407753"/>
            <a:ext cx="84358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Gill Sans MT" panose="020B0502020104020203" pitchFamily="34" charset="0"/>
              </a:rPr>
              <a:t>Example - Year 4</a:t>
            </a:r>
            <a:endParaRPr lang="en-GB" sz="4400" dirty="0">
              <a:latin typeface="Gill Sans MT" panose="020B0502020104020203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967678"/>
              </p:ext>
            </p:extLst>
          </p:nvPr>
        </p:nvGraphicFramePr>
        <p:xfrm>
          <a:off x="539552" y="2492896"/>
          <a:ext cx="8064896" cy="3993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79285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Mastery</a:t>
                      </a:r>
                      <a:endParaRPr lang="en-GB" sz="20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Mastery with Greater Depth</a:t>
                      </a:r>
                      <a:endParaRPr lang="en-GB" sz="20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951566">
                <a:tc>
                  <a:txBody>
                    <a:bodyPr/>
                    <a:lstStyle/>
                    <a:p>
                      <a:endParaRPr lang="en-GB" sz="200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00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00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000" dirty="0" smtClean="0">
                        <a:latin typeface="Gill Sans MT" panose="020B0502020104020203" pitchFamily="34" charset="0"/>
                      </a:endParaRPr>
                    </a:p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Write</a:t>
                      </a:r>
                      <a:r>
                        <a:rPr lang="en-GB" sz="2800" baseline="0" dirty="0" smtClean="0">
                          <a:latin typeface="Gill Sans MT" panose="020B0502020104020203" pitchFamily="34" charset="0"/>
                        </a:rPr>
                        <a:t> down the four relationships you can see in the model.</a:t>
                      </a:r>
                    </a:p>
                    <a:p>
                      <a:endParaRPr lang="en-GB" sz="2000" baseline="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40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400" dirty="0" smtClean="0">
                        <a:latin typeface="Gill Sans MT" panose="020B0502020104020203" pitchFamily="34" charset="0"/>
                      </a:endParaRPr>
                    </a:p>
                    <a:p>
                      <a:r>
                        <a:rPr lang="en-GB" sz="2400" dirty="0" smtClean="0">
                          <a:latin typeface="Gill Sans MT" panose="020B0502020104020203" pitchFamily="34" charset="0"/>
                        </a:rPr>
                        <a:t>Identify the missing number. Now make your own bar model</a:t>
                      </a:r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 with 5000 as the top number.</a:t>
                      </a:r>
                      <a:endParaRPr lang="en-GB" sz="24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971600" y="3284984"/>
            <a:ext cx="1584176" cy="50405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Gill Sans MT" panose="020B0502020104020203" pitchFamily="34" charset="0"/>
              </a:rPr>
              <a:t>2300</a:t>
            </a:r>
            <a:endParaRPr lang="en-GB" sz="2400" b="1" dirty="0">
              <a:latin typeface="Gill Sans MT" panose="020B05020201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74933" y="3284984"/>
            <a:ext cx="158417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Gill Sans MT" panose="020B0502020104020203" pitchFamily="34" charset="0"/>
              </a:rPr>
              <a:t>1240</a:t>
            </a:r>
            <a:endParaRPr lang="en-GB" sz="2400" b="1" dirty="0">
              <a:latin typeface="Gill Sans MT" panose="020B05020201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71599" y="3828109"/>
            <a:ext cx="3187509" cy="504056"/>
          </a:xfrm>
          <a:prstGeom prst="rec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Gill Sans MT" panose="020B0502020104020203" pitchFamily="34" charset="0"/>
              </a:rPr>
              <a:t>3540</a:t>
            </a:r>
            <a:endParaRPr lang="en-GB" sz="2400" b="1" dirty="0">
              <a:latin typeface="Gill Sans MT" panose="020B0502020104020203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86017" y="3828109"/>
            <a:ext cx="1098151" cy="50405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Gill Sans MT" panose="020B0502020104020203" pitchFamily="34" charset="0"/>
              </a:rPr>
              <a:t>493</a:t>
            </a:r>
            <a:endParaRPr lang="en-GB" sz="2400" b="1" dirty="0">
              <a:latin typeface="Gill Sans MT" panose="020B050202010402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84169" y="3828109"/>
            <a:ext cx="100811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dirty="0">
              <a:latin typeface="Gill Sans MT" panose="020B0502020104020203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986017" y="3324053"/>
            <a:ext cx="3187509" cy="504056"/>
          </a:xfrm>
          <a:prstGeom prst="rec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Gill Sans MT" panose="020B0502020104020203" pitchFamily="34" charset="0"/>
              </a:rPr>
              <a:t>2000</a:t>
            </a:r>
            <a:endParaRPr lang="en-GB" sz="2400" b="1" dirty="0">
              <a:latin typeface="Gill Sans MT" panose="020B05020201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96519" y="3828109"/>
            <a:ext cx="1082506" cy="504056"/>
          </a:xfrm>
          <a:prstGeom prst="rec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Gill Sans MT" panose="020B0502020104020203" pitchFamily="34" charset="0"/>
              </a:rPr>
              <a:t>754</a:t>
            </a:r>
            <a:endParaRPr lang="en-GB" sz="24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505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Mastery and Greater Depth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91001" y="1407753"/>
            <a:ext cx="84358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Gill Sans MT" panose="020B0502020104020203" pitchFamily="34" charset="0"/>
              </a:rPr>
              <a:t>Example - Year 5</a:t>
            </a:r>
            <a:endParaRPr lang="en-GB" sz="4400" dirty="0">
              <a:latin typeface="Gill Sans MT" panose="020B0502020104020203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987646"/>
              </p:ext>
            </p:extLst>
          </p:nvPr>
        </p:nvGraphicFramePr>
        <p:xfrm>
          <a:off x="539552" y="2492896"/>
          <a:ext cx="8064896" cy="3765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504056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Mastery</a:t>
                      </a:r>
                      <a:endParaRPr lang="en-GB" sz="20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Mastery with Greater Depth</a:t>
                      </a:r>
                      <a:endParaRPr lang="en-GB" sz="20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951566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Gill Sans MT" panose="020B0502020104020203" pitchFamily="34" charset="0"/>
                        </a:rPr>
                        <a:t>Captain Conjecture says, ‘When working with whole numbers, if you add two 2-digit numbers together</a:t>
                      </a:r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 the answer cannot be a 4-digit number.’</a:t>
                      </a:r>
                    </a:p>
                    <a:p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Do you agree? </a:t>
                      </a:r>
                    </a:p>
                    <a:p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Explain your reasoning. </a:t>
                      </a:r>
                    </a:p>
                    <a:p>
                      <a:endParaRPr lang="en-GB" sz="2000" baseline="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Gill Sans MT" panose="020B0502020104020203" pitchFamily="34" charset="0"/>
                        </a:rPr>
                        <a:t>Captain Conjecture says, ‘If you keep subtracting 3 from 397 you will eventually reach zero.’</a:t>
                      </a:r>
                      <a:endParaRPr lang="en-GB" sz="2400" baseline="0" dirty="0" smtClean="0">
                        <a:latin typeface="Gill Sans MT" panose="020B0502020104020203" pitchFamily="34" charset="0"/>
                      </a:endParaRPr>
                    </a:p>
                    <a:p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Do you agree? </a:t>
                      </a:r>
                    </a:p>
                    <a:p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Explain your reasoning. </a:t>
                      </a:r>
                    </a:p>
                    <a:p>
                      <a:endParaRPr lang="en-GB" sz="240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40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400" dirty="0" smtClean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C:\Users\YRickards\AppData\Local\Microsoft\Windows\Temporary Internet Files\Content.IE5\U27548JP\alien-face-with-two-horns-15591-larg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301207"/>
            <a:ext cx="720080" cy="802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YRickards\AppData\Local\Microsoft\Windows\Temporary Internet Files\Content.IE5\U27548JP\alien-face-with-two-horns-15591-larg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301207"/>
            <a:ext cx="720080" cy="802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122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Mastery and Greater Depth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91001" y="1407753"/>
            <a:ext cx="84358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Gill Sans MT" panose="020B0502020104020203" pitchFamily="34" charset="0"/>
              </a:rPr>
              <a:t>Example - Year 6</a:t>
            </a:r>
            <a:endParaRPr lang="en-GB" sz="4400" dirty="0">
              <a:latin typeface="Gill Sans MT" panose="020B0502020104020203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505762"/>
              </p:ext>
            </p:extLst>
          </p:nvPr>
        </p:nvGraphicFramePr>
        <p:xfrm>
          <a:off x="294086" y="2420888"/>
          <a:ext cx="8432808" cy="3961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6404"/>
                <a:gridCol w="4216404"/>
              </a:tblGrid>
              <a:tr h="394935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Mastery</a:t>
                      </a:r>
                      <a:endParaRPr lang="en-GB" sz="20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</a:rPr>
                        <a:t>Mastery with Greater Depth</a:t>
                      </a:r>
                      <a:endParaRPr lang="en-GB" sz="20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565505">
                <a:tc>
                  <a:txBody>
                    <a:bodyPr/>
                    <a:lstStyle/>
                    <a:p>
                      <a:r>
                        <a:rPr lang="en-GB" sz="2400" i="1" dirty="0" smtClean="0">
                          <a:latin typeface="Gill Sans MT" panose="020B0502020104020203" pitchFamily="34" charset="0"/>
                        </a:rPr>
                        <a:t>x</a:t>
                      </a:r>
                      <a:r>
                        <a:rPr lang="en-GB" sz="2400" dirty="0" smtClean="0">
                          <a:latin typeface="Gill Sans MT" panose="020B0502020104020203" pitchFamily="34" charset="0"/>
                        </a:rPr>
                        <a:t> and </a:t>
                      </a:r>
                      <a:r>
                        <a:rPr lang="en-GB" sz="2400" i="1" dirty="0" smtClean="0">
                          <a:latin typeface="Gill Sans MT" panose="020B0502020104020203" pitchFamily="34" charset="0"/>
                        </a:rPr>
                        <a:t>y</a:t>
                      </a:r>
                      <a:r>
                        <a:rPr lang="en-GB" sz="2400" dirty="0" smtClean="0">
                          <a:latin typeface="Gill Sans MT" panose="020B0502020104020203" pitchFamily="34" charset="0"/>
                        </a:rPr>
                        <a:t> represent whole numbers.</a:t>
                      </a:r>
                    </a:p>
                    <a:p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Their sum is 1000.</a:t>
                      </a:r>
                    </a:p>
                    <a:p>
                      <a:r>
                        <a:rPr lang="en-GB" sz="2400" i="1" baseline="0" dirty="0" smtClean="0">
                          <a:latin typeface="Gill Sans MT" panose="020B0502020104020203" pitchFamily="34" charset="0"/>
                        </a:rPr>
                        <a:t>x</a:t>
                      </a:r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 is 250 more than </a:t>
                      </a:r>
                      <a:r>
                        <a:rPr lang="en-GB" sz="2400" i="1" baseline="0" dirty="0" smtClean="0">
                          <a:latin typeface="Gill Sans MT" panose="020B0502020104020203" pitchFamily="34" charset="0"/>
                        </a:rPr>
                        <a:t>y</a:t>
                      </a:r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.</a:t>
                      </a:r>
                    </a:p>
                    <a:p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What are the values of </a:t>
                      </a:r>
                      <a:r>
                        <a:rPr lang="en-GB" sz="2400" i="1" baseline="0" dirty="0" smtClean="0">
                          <a:latin typeface="Gill Sans MT" panose="020B0502020104020203" pitchFamily="34" charset="0"/>
                        </a:rPr>
                        <a:t>x</a:t>
                      </a:r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 and </a:t>
                      </a:r>
                      <a:r>
                        <a:rPr lang="en-GB" sz="2400" i="1" baseline="0" dirty="0" smtClean="0">
                          <a:latin typeface="Gill Sans MT" panose="020B0502020104020203" pitchFamily="34" charset="0"/>
                        </a:rPr>
                        <a:t>y</a:t>
                      </a:r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?</a:t>
                      </a:r>
                    </a:p>
                    <a:p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How do you know?</a:t>
                      </a:r>
                    </a:p>
                    <a:p>
                      <a:endParaRPr lang="en-GB" sz="2000" baseline="0" dirty="0" smtClean="0">
                        <a:latin typeface="Gill Sans MT" panose="020B0502020104020203" pitchFamily="34" charset="0"/>
                      </a:endParaRPr>
                    </a:p>
                    <a:p>
                      <a:endParaRPr lang="en-GB" sz="20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i="1" dirty="0" smtClean="0">
                          <a:latin typeface="Gill Sans MT" panose="020B0502020104020203" pitchFamily="34" charset="0"/>
                        </a:rPr>
                        <a:t>x</a:t>
                      </a:r>
                      <a:r>
                        <a:rPr lang="en-GB" sz="2400" dirty="0" smtClean="0">
                          <a:latin typeface="Gill Sans MT" panose="020B0502020104020203" pitchFamily="34" charset="0"/>
                        </a:rPr>
                        <a:t> and </a:t>
                      </a:r>
                      <a:r>
                        <a:rPr lang="en-GB" sz="2400" i="1" dirty="0" smtClean="0">
                          <a:latin typeface="Gill Sans MT" panose="020B0502020104020203" pitchFamily="34" charset="0"/>
                        </a:rPr>
                        <a:t>y</a:t>
                      </a:r>
                      <a:r>
                        <a:rPr lang="en-GB" sz="2400" dirty="0" smtClean="0">
                          <a:latin typeface="Gill Sans MT" panose="020B0502020104020203" pitchFamily="34" charset="0"/>
                        </a:rPr>
                        <a:t> represent whole numbers.</a:t>
                      </a:r>
                    </a:p>
                    <a:p>
                      <a:r>
                        <a:rPr lang="en-GB" sz="2400" baseline="0" dirty="0" smtClean="0">
                          <a:latin typeface="Gill Sans MT" panose="020B0502020104020203" pitchFamily="34" charset="0"/>
                        </a:rPr>
                        <a:t>Their sum is 1000.</a:t>
                      </a:r>
                    </a:p>
                    <a:p>
                      <a:r>
                        <a:rPr lang="en-GB" sz="2400" i="0" baseline="0" dirty="0" smtClean="0">
                          <a:latin typeface="Gill Sans MT" panose="020B0502020104020203" pitchFamily="34" charset="0"/>
                        </a:rPr>
                        <a:t>Can the difference between </a:t>
                      </a:r>
                      <a:r>
                        <a:rPr lang="en-GB" sz="2400" i="1" baseline="0" dirty="0" smtClean="0">
                          <a:latin typeface="Gill Sans MT" panose="020B0502020104020203" pitchFamily="34" charset="0"/>
                        </a:rPr>
                        <a:t>x</a:t>
                      </a:r>
                      <a:r>
                        <a:rPr lang="en-GB" sz="2400" i="0" baseline="0" dirty="0" smtClean="0">
                          <a:latin typeface="Gill Sans MT" panose="020B0502020104020203" pitchFamily="34" charset="0"/>
                        </a:rPr>
                        <a:t> and </a:t>
                      </a:r>
                      <a:r>
                        <a:rPr lang="en-GB" sz="2400" i="1" baseline="0" dirty="0" smtClean="0">
                          <a:latin typeface="Gill Sans MT" panose="020B0502020104020203" pitchFamily="34" charset="0"/>
                        </a:rPr>
                        <a:t>y</a:t>
                      </a:r>
                      <a:r>
                        <a:rPr lang="en-GB" sz="2400" i="0" baseline="0" dirty="0" smtClean="0">
                          <a:latin typeface="Gill Sans MT" panose="020B0502020104020203" pitchFamily="34" charset="0"/>
                        </a:rPr>
                        <a:t> be: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i="0" baseline="0" dirty="0" smtClean="0">
                          <a:latin typeface="Gill Sans MT" panose="020B0502020104020203" pitchFamily="34" charset="0"/>
                        </a:rPr>
                        <a:t>100?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i="0" baseline="0" dirty="0" smtClean="0">
                          <a:latin typeface="Gill Sans MT" panose="020B0502020104020203" pitchFamily="34" charset="0"/>
                        </a:rPr>
                        <a:t>any whole number?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i="0" baseline="0" dirty="0" smtClean="0">
                          <a:latin typeface="Gill Sans MT" panose="020B0502020104020203" pitchFamily="34" charset="0"/>
                        </a:rPr>
                        <a:t>greater than </a:t>
                      </a:r>
                      <a:r>
                        <a:rPr lang="en-GB" sz="2400" i="1" baseline="0" dirty="0" smtClean="0">
                          <a:latin typeface="Gill Sans MT" panose="020B0502020104020203" pitchFamily="34" charset="0"/>
                        </a:rPr>
                        <a:t>x</a:t>
                      </a:r>
                      <a:r>
                        <a:rPr lang="en-GB" sz="2400" i="0" baseline="0" dirty="0" smtClean="0">
                          <a:latin typeface="Gill Sans MT" panose="020B0502020104020203" pitchFamily="34" charset="0"/>
                        </a:rPr>
                        <a:t>?</a:t>
                      </a:r>
                    </a:p>
                    <a:p>
                      <a:endParaRPr lang="en-GB" sz="2400" dirty="0" smtClean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031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636" y="5229200"/>
            <a:ext cx="1440160" cy="129614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9552" y="27809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AIMS</a:t>
            </a:r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Explain the purpose of the maths National </a:t>
            </a:r>
            <a:r>
              <a:rPr lang="en-GB" sz="4000" dirty="0" smtClean="0">
                <a:latin typeface="Gill Sans MT" panose="020B0502020104020203" pitchFamily="34" charset="0"/>
                <a:sym typeface="Wingdings"/>
              </a:rPr>
              <a:t>Curriculum </a:t>
            </a:r>
            <a:r>
              <a:rPr lang="en-GB" sz="4000" dirty="0">
                <a:latin typeface="Gill Sans MT" panose="020B0502020104020203" pitchFamily="34" charset="0"/>
                <a:sym typeface="Wingdings"/>
              </a:rPr>
              <a:t/>
            </a:r>
            <a:br>
              <a:rPr lang="en-GB" sz="4000" dirty="0">
                <a:latin typeface="Gill Sans MT" panose="020B0502020104020203" pitchFamily="34" charset="0"/>
                <a:sym typeface="Wingdings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Explain what is meant by ‘mastery’ and ‘greater depth’</a:t>
            </a:r>
            <a:r>
              <a:rPr lang="en-GB" sz="4000" dirty="0">
                <a:latin typeface="Gill Sans MT" panose="020B0502020104020203" pitchFamily="34" charset="0"/>
              </a:rPr>
              <a:t/>
            </a:r>
            <a:br>
              <a:rPr lang="en-GB" sz="4000" dirty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4000" dirty="0">
                <a:latin typeface="Gill Sans MT" panose="020B0502020104020203" pitchFamily="34" charset="0"/>
              </a:rPr>
              <a:t>Explore ways we are using this concept in our maths teaching</a:t>
            </a:r>
            <a:br>
              <a:rPr lang="en-GB" sz="4000" dirty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4000" dirty="0">
                <a:latin typeface="Gill Sans MT" panose="020B0502020104020203" pitchFamily="34" charset="0"/>
              </a:rPr>
              <a:t>Share examples </a:t>
            </a:r>
            <a:br>
              <a:rPr lang="en-GB" sz="4000" dirty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4000" dirty="0">
                <a:latin typeface="Gill Sans MT" panose="020B0502020104020203" pitchFamily="34" charset="0"/>
              </a:rPr>
              <a:t>Explain the assessment system</a:t>
            </a:r>
            <a:br>
              <a:rPr lang="en-GB" sz="4000" dirty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4000" dirty="0">
                <a:latin typeface="Gill Sans MT" panose="020B0502020104020203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380439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373216"/>
            <a:ext cx="1473468" cy="115212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Useful websites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95536" y="1628800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hlinkClick r:id="rId5"/>
              </a:rPr>
              <a:t>https</a:t>
            </a:r>
            <a:r>
              <a:rPr lang="en-GB" sz="3200" dirty="0">
                <a:hlinkClick r:id="rId5"/>
              </a:rPr>
              <a:t>://</a:t>
            </a:r>
            <a:r>
              <a:rPr lang="en-GB" sz="3200" dirty="0" smtClean="0">
                <a:hlinkClick r:id="rId5"/>
              </a:rPr>
              <a:t>www.ncetm.org.uk</a:t>
            </a:r>
            <a:endParaRPr lang="en-GB" sz="3200" dirty="0" smtClean="0"/>
          </a:p>
          <a:p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Gill Sans MT" panose="020B0502020104020203" pitchFamily="34" charset="0"/>
                <a:hlinkClick r:id="rId6"/>
              </a:rPr>
              <a:t>https://</a:t>
            </a:r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  <a:latin typeface="Gill Sans MT" panose="020B0502020104020203" pitchFamily="34" charset="0"/>
                <a:hlinkClick r:id="rId6"/>
              </a:rPr>
              <a:t>www.stem.org.uk/primary-maths</a:t>
            </a:r>
            <a:endParaRPr lang="en-GB" sz="3200" dirty="0" smtClean="0">
              <a:solidFill>
                <a:schemeClr val="accent1">
                  <a:lumMod val="75000"/>
                </a:schemeClr>
              </a:solidFill>
              <a:latin typeface="Gill Sans MT" panose="020B0502020104020203" pitchFamily="34" charset="0"/>
            </a:endParaRPr>
          </a:p>
          <a:p>
            <a:r>
              <a:rPr lang="en-GB" sz="3200" dirty="0">
                <a:solidFill>
                  <a:schemeClr val="bg1">
                    <a:lumMod val="95000"/>
                  </a:schemeClr>
                </a:solidFill>
                <a:latin typeface="Gill Sans MT" panose="020B0502020104020203" pitchFamily="34" charset="0"/>
                <a:hlinkClick r:id="rId7"/>
              </a:rPr>
              <a:t>http://www.oxfordowl.co.uk/</a:t>
            </a:r>
            <a:endParaRPr lang="en-GB" sz="3200" dirty="0">
              <a:solidFill>
                <a:schemeClr val="bg1">
                  <a:lumMod val="95000"/>
                </a:schemeClr>
              </a:solidFill>
              <a:latin typeface="Gill Sans MT" panose="020B0502020104020203" pitchFamily="34" charset="0"/>
            </a:endParaRPr>
          </a:p>
          <a:p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Gill Sans MT" panose="020B0502020104020203" pitchFamily="34" charset="0"/>
                <a:hlinkClick r:id="rId8"/>
              </a:rPr>
              <a:t>https://</a:t>
            </a:r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  <a:latin typeface="Gill Sans MT" panose="020B0502020104020203" pitchFamily="34" charset="0"/>
                <a:hlinkClick r:id="rId8"/>
              </a:rPr>
              <a:t>nrich.maths.org</a:t>
            </a:r>
            <a:endParaRPr lang="en-GB" sz="3200" dirty="0" smtClean="0">
              <a:solidFill>
                <a:schemeClr val="accent1">
                  <a:lumMod val="75000"/>
                </a:schemeClr>
              </a:solidFill>
              <a:latin typeface="Gill Sans MT" panose="020B0502020104020203" pitchFamily="34" charset="0"/>
            </a:endParaRPr>
          </a:p>
          <a:p>
            <a:endParaRPr lang="en-GB" sz="3200" dirty="0" smtClean="0">
              <a:solidFill>
                <a:schemeClr val="accent1">
                  <a:lumMod val="75000"/>
                </a:schemeClr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70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143000"/>
          </a:xfrm>
        </p:spPr>
        <p:txBody>
          <a:bodyPr>
            <a:normAutofit/>
          </a:bodyPr>
          <a:lstStyle/>
          <a:p>
            <a:r>
              <a:rPr lang="en-GB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Any questions?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13735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0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Assessment @ </a:t>
            </a:r>
            <a:br>
              <a:rPr lang="en-GB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</a:br>
            <a:r>
              <a:rPr lang="en-GB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Holy Trinity Primary School</a:t>
            </a:r>
            <a:endParaRPr lang="en-GB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3674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640" y="2996952"/>
            <a:ext cx="8640960" cy="1143000"/>
          </a:xfrm>
        </p:spPr>
        <p:txBody>
          <a:bodyPr>
            <a:noAutofit/>
          </a:bodyPr>
          <a:lstStyle/>
          <a:p>
            <a:pPr algn="l"/>
            <a:r>
              <a:rPr lang="en-GB" sz="4000" b="1" dirty="0" smtClean="0">
                <a:latin typeface="Gill Sans MT" panose="020B0502020104020203" pitchFamily="34" charset="0"/>
              </a:rPr>
              <a:t>Why do we assess pupils?</a:t>
            </a: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r>
              <a:rPr lang="en-GB" sz="4000" dirty="0" smtClean="0">
                <a:latin typeface="Gill Sans MT" panose="020B0502020104020203" pitchFamily="34" charset="0"/>
              </a:rPr>
              <a:t>Assessment allows us to:</a:t>
            </a: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r>
              <a:rPr lang="en-GB" sz="4000" dirty="0" smtClean="0">
                <a:latin typeface="Gill Sans MT" panose="020B0502020104020203" pitchFamily="34" charset="0"/>
                <a:sym typeface="Wingdings"/>
              </a:rPr>
              <a:t></a:t>
            </a:r>
            <a:r>
              <a:rPr lang="en-GB" sz="3200" dirty="0" smtClean="0">
                <a:latin typeface="Gill Sans MT" panose="020B0502020104020203" pitchFamily="34" charset="0"/>
              </a:rPr>
              <a:t>Check the pupils are understanding what is being taught from the relevant Programme of Study in the National Curriculum</a:t>
            </a:r>
            <a:br>
              <a:rPr lang="en-GB" sz="3200" dirty="0" smtClean="0">
                <a:latin typeface="Gill Sans MT" panose="020B0502020104020203" pitchFamily="34" charset="0"/>
              </a:rPr>
            </a:br>
            <a:r>
              <a:rPr lang="en-GB" sz="4000" dirty="0" smtClean="0">
                <a:latin typeface="Gill Sans MT" panose="020B0502020104020203" pitchFamily="34" charset="0"/>
                <a:sym typeface="Wingdings"/>
              </a:rPr>
              <a:t></a:t>
            </a:r>
            <a:r>
              <a:rPr lang="en-GB" sz="3200" dirty="0" smtClean="0">
                <a:latin typeface="Gill Sans MT" panose="020B0502020104020203" pitchFamily="34" charset="0"/>
              </a:rPr>
              <a:t>Ensure pupils are on track to achieve the Age-Related Expectations (ARE), or are making good progress towards it</a:t>
            </a:r>
            <a:br>
              <a:rPr lang="en-GB" sz="3200" dirty="0" smtClean="0">
                <a:latin typeface="Gill Sans MT" panose="020B0502020104020203" pitchFamily="34" charset="0"/>
              </a:rPr>
            </a:br>
            <a:r>
              <a:rPr lang="en-GB" sz="4000" dirty="0" smtClean="0">
                <a:latin typeface="Gill Sans MT" panose="020B0502020104020203" pitchFamily="34" charset="0"/>
                <a:sym typeface="Wingdings"/>
              </a:rPr>
              <a:t></a:t>
            </a:r>
            <a:r>
              <a:rPr lang="en-GB" sz="3200" dirty="0" smtClean="0">
                <a:latin typeface="Gill Sans MT" panose="020B0502020104020203" pitchFamily="34" charset="0"/>
              </a:rPr>
              <a:t>Plan provision that enables pupils to learn what is needed to meet the ARE, or extend their learning</a:t>
            </a:r>
            <a:endParaRPr lang="en-GB" sz="3200" dirty="0">
              <a:latin typeface="Gill Sans MT" panose="020B0502020104020203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1424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420888"/>
            <a:ext cx="8640960" cy="1143000"/>
          </a:xfrm>
        </p:spPr>
        <p:txBody>
          <a:bodyPr>
            <a:noAutofit/>
          </a:bodyPr>
          <a:lstStyle/>
          <a:p>
            <a:r>
              <a:rPr lang="en-GB" dirty="0" smtClean="0">
                <a:latin typeface="Gill Sans MT" panose="020B0502020104020203" pitchFamily="34" charset="0"/>
              </a:rPr>
              <a:t>Introduced the assessment system used by the majority of Merton schools. </a:t>
            </a:r>
            <a:br>
              <a:rPr lang="en-GB" dirty="0" smtClean="0">
                <a:latin typeface="Gill Sans MT" panose="020B0502020104020203" pitchFamily="34" charset="0"/>
              </a:rPr>
            </a:br>
            <a:r>
              <a:rPr lang="en-GB" dirty="0" smtClean="0">
                <a:latin typeface="Gill Sans MT" panose="020B0502020104020203" pitchFamily="34" charset="0"/>
              </a:rPr>
              <a:t>Based on </a:t>
            </a:r>
            <a:r>
              <a:rPr lang="en-GB" dirty="0">
                <a:latin typeface="Gill Sans MT" panose="020B0502020104020203" pitchFamily="34" charset="0"/>
              </a:rPr>
              <a:t>H</a:t>
            </a:r>
            <a:r>
              <a:rPr lang="en-GB" dirty="0" smtClean="0">
                <a:latin typeface="Gill Sans MT" panose="020B0502020104020203" pitchFamily="34" charset="0"/>
              </a:rPr>
              <a:t>erts for Learning model. </a:t>
            </a: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7419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202" y="2636912"/>
            <a:ext cx="8640960" cy="1143000"/>
          </a:xfrm>
        </p:spPr>
        <p:txBody>
          <a:bodyPr>
            <a:noAutofit/>
          </a:bodyPr>
          <a:lstStyle/>
          <a:p>
            <a:r>
              <a:rPr lang="en-GB" dirty="0" smtClean="0">
                <a:latin typeface="Gill Sans MT" panose="020B0502020104020203" pitchFamily="34" charset="0"/>
              </a:rPr>
              <a:t>Our expectation is that all pupils will have mastered the curriculum/POS for their year group by the end of the summer term.</a:t>
            </a:r>
            <a:br>
              <a:rPr lang="en-GB" dirty="0" smtClean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04443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46" y="2060848"/>
            <a:ext cx="8640960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 smtClean="0">
                <a:latin typeface="Gill Sans MT" panose="020B0502020104020203" pitchFamily="34" charset="0"/>
              </a:rPr>
              <a:t>For pupils working at ARE (age-related expectations we would expect the following:</a:t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 smtClean="0">
                <a:latin typeface="Gill Sans MT" panose="020B0502020104020203" pitchFamily="34" charset="0"/>
              </a:rPr>
              <a:t/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>
                <a:latin typeface="Gill Sans MT" panose="020B0502020104020203" pitchFamily="34" charset="0"/>
              </a:rPr>
              <a:t/>
            </a:r>
            <a:br>
              <a:rPr lang="en-GB" sz="3600" dirty="0">
                <a:latin typeface="Gill Sans MT" panose="020B0502020104020203" pitchFamily="34" charset="0"/>
              </a:rPr>
            </a:b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367540"/>
              </p:ext>
            </p:extLst>
          </p:nvPr>
        </p:nvGraphicFramePr>
        <p:xfrm>
          <a:off x="503548" y="2780928"/>
          <a:ext cx="8136904" cy="23797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34226"/>
                <a:gridCol w="2034226"/>
                <a:gridCol w="2034226"/>
                <a:gridCol w="2034226"/>
              </a:tblGrid>
              <a:tr h="100811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Term</a:t>
                      </a:r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End of autumn term</a:t>
                      </a:r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End of spring term</a:t>
                      </a:r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End of summer term</a:t>
                      </a:r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Judgement</a:t>
                      </a:r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Entering</a:t>
                      </a:r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Developing</a:t>
                      </a:r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Secure/</a:t>
                      </a:r>
                    </a:p>
                    <a:p>
                      <a:r>
                        <a:rPr lang="en-GB" sz="2800" dirty="0" smtClean="0">
                          <a:latin typeface="Gill Sans MT" panose="020B0502020104020203" pitchFamily="34" charset="0"/>
                        </a:rPr>
                        <a:t>Mastered</a:t>
                      </a:r>
                      <a:endParaRPr lang="en-GB" sz="28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01067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429000"/>
            <a:ext cx="8640960" cy="1143000"/>
          </a:xfrm>
        </p:spPr>
        <p:txBody>
          <a:bodyPr>
            <a:noAutofit/>
          </a:bodyPr>
          <a:lstStyle/>
          <a:p>
            <a:pPr algn="l"/>
            <a:r>
              <a:rPr lang="en-GB" dirty="0" smtClean="0">
                <a:latin typeface="Gill Sans MT" panose="020B0502020104020203" pitchFamily="34" charset="0"/>
              </a:rPr>
              <a:t>Some children will have mastered the curriculum for their year group and will be exploring higher-level skills and will be working at ‘greater depth’.</a:t>
            </a:r>
            <a:r>
              <a:rPr lang="en-GB" sz="3600" dirty="0" smtClean="0">
                <a:latin typeface="Gill Sans MT" panose="020B0502020104020203" pitchFamily="34" charset="0"/>
              </a:rPr>
              <a:t/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 smtClean="0">
                <a:latin typeface="Gill Sans MT" panose="020B0502020104020203" pitchFamily="34" charset="0"/>
              </a:rPr>
              <a:t/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>
                <a:latin typeface="Gill Sans MT" panose="020B0502020104020203" pitchFamily="34" charset="0"/>
              </a:rPr>
              <a:t/>
            </a:r>
            <a:br>
              <a:rPr lang="en-GB" sz="3600" dirty="0">
                <a:latin typeface="Gill Sans MT" panose="020B0502020104020203" pitchFamily="34" charset="0"/>
              </a:rPr>
            </a:b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6922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370" y="4725144"/>
            <a:ext cx="8640960" cy="1143000"/>
          </a:xfrm>
        </p:spPr>
        <p:txBody>
          <a:bodyPr>
            <a:noAutofit/>
          </a:bodyPr>
          <a:lstStyle/>
          <a:p>
            <a:pPr algn="l"/>
            <a:r>
              <a:rPr lang="en-GB" sz="4000" dirty="0" smtClean="0">
                <a:latin typeface="Gill Sans MT" panose="020B0502020104020203" pitchFamily="34" charset="0"/>
              </a:rPr>
              <a:t>School staff will use the following language to inform you of the attainment of your child:</a:t>
            </a:r>
            <a:br>
              <a:rPr lang="en-GB" sz="4000" dirty="0" smtClean="0">
                <a:latin typeface="Gill Sans MT" panose="020B0502020104020203" pitchFamily="34" charset="0"/>
              </a:rPr>
            </a:br>
            <a:r>
              <a:rPr lang="en-GB" sz="4000" dirty="0" smtClean="0">
                <a:latin typeface="Gill Sans MT" panose="020B0502020104020203" pitchFamily="34" charset="0"/>
                <a:sym typeface="Wingdings"/>
              </a:rPr>
              <a:t></a:t>
            </a:r>
            <a:r>
              <a:rPr lang="en-GB" sz="4000" dirty="0" smtClean="0">
                <a:latin typeface="Gill Sans MT" panose="020B0502020104020203" pitchFamily="34" charset="0"/>
              </a:rPr>
              <a:t>Working at age-related expectations</a:t>
            </a:r>
            <a:br>
              <a:rPr lang="en-GB" sz="4000" dirty="0" smtClean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4000" dirty="0" smtClean="0">
                <a:latin typeface="Gill Sans MT" panose="020B0502020104020203" pitchFamily="34" charset="0"/>
              </a:rPr>
              <a:t>Working towards </a:t>
            </a:r>
            <a:r>
              <a:rPr lang="en-GB" sz="4000" dirty="0">
                <a:latin typeface="Gill Sans MT" panose="020B0502020104020203" pitchFamily="34" charset="0"/>
              </a:rPr>
              <a:t>age-related </a:t>
            </a:r>
            <a:r>
              <a:rPr lang="en-GB" sz="4000" dirty="0" smtClean="0">
                <a:latin typeface="Gill Sans MT" panose="020B0502020104020203" pitchFamily="34" charset="0"/>
              </a:rPr>
              <a:t>expectations</a:t>
            </a:r>
            <a:br>
              <a:rPr lang="en-GB" sz="4000" dirty="0" smtClean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4000" dirty="0" smtClean="0">
                <a:latin typeface="Gill Sans MT" panose="020B0502020104020203" pitchFamily="34" charset="0"/>
              </a:rPr>
              <a:t>Working below </a:t>
            </a:r>
            <a:r>
              <a:rPr lang="en-GB" sz="4000" dirty="0">
                <a:latin typeface="Gill Sans MT" panose="020B0502020104020203" pitchFamily="34" charset="0"/>
              </a:rPr>
              <a:t>age-related </a:t>
            </a:r>
            <a:r>
              <a:rPr lang="en-GB" sz="4000" dirty="0" smtClean="0">
                <a:latin typeface="Gill Sans MT" panose="020B0502020104020203" pitchFamily="34" charset="0"/>
              </a:rPr>
              <a:t>expectations</a:t>
            </a:r>
            <a:br>
              <a:rPr lang="en-GB" sz="4000" dirty="0" smtClean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4000" dirty="0" smtClean="0">
                <a:latin typeface="Gill Sans MT" panose="020B0502020104020203" pitchFamily="34" charset="0"/>
              </a:rPr>
              <a:t>Exceeding age-related expectations</a:t>
            </a: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r>
              <a:rPr lang="en-GB" sz="3600" dirty="0" smtClean="0">
                <a:latin typeface="Gill Sans MT" panose="020B0502020104020203" pitchFamily="34" charset="0"/>
              </a:rPr>
              <a:t/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 smtClean="0">
                <a:latin typeface="Gill Sans MT" panose="020B0502020104020203" pitchFamily="34" charset="0"/>
              </a:rPr>
              <a:t/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>
                <a:latin typeface="Gill Sans MT" panose="020B0502020104020203" pitchFamily="34" charset="0"/>
              </a:rPr>
              <a:t/>
            </a:r>
            <a:br>
              <a:rPr lang="en-GB" sz="3600" dirty="0">
                <a:latin typeface="Gill Sans MT" panose="020B0502020104020203" pitchFamily="34" charset="0"/>
              </a:rPr>
            </a:b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67529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95" y="4293096"/>
            <a:ext cx="8640960" cy="1143000"/>
          </a:xfrm>
        </p:spPr>
        <p:txBody>
          <a:bodyPr>
            <a:noAutofit/>
          </a:bodyPr>
          <a:lstStyle/>
          <a:p>
            <a:pPr algn="l"/>
            <a:r>
              <a:rPr lang="en-GB" sz="4000" dirty="0" smtClean="0">
                <a:latin typeface="Gill Sans MT" panose="020B0502020104020203" pitchFamily="34" charset="0"/>
              </a:rPr>
              <a:t>At the end of KS1 children will be recorded as:</a:t>
            </a:r>
            <a:br>
              <a:rPr lang="en-GB" sz="4000" dirty="0" smtClean="0">
                <a:latin typeface="Gill Sans MT" panose="020B0502020104020203" pitchFamily="34" charset="0"/>
              </a:rPr>
            </a:br>
            <a:r>
              <a:rPr lang="en-GB" sz="4000" dirty="0" smtClean="0">
                <a:latin typeface="Gill Sans MT" panose="020B0502020104020203" pitchFamily="34" charset="0"/>
                <a:sym typeface="Wingdings"/>
              </a:rPr>
              <a:t></a:t>
            </a:r>
            <a:r>
              <a:rPr lang="en-GB" sz="4000" dirty="0" smtClean="0">
                <a:latin typeface="Gill Sans MT" panose="020B0502020104020203" pitchFamily="34" charset="0"/>
              </a:rPr>
              <a:t>Working towards expected standard</a:t>
            </a:r>
            <a:br>
              <a:rPr lang="en-GB" sz="4000" dirty="0" smtClean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4000" dirty="0" smtClean="0">
                <a:latin typeface="Gill Sans MT" panose="020B0502020104020203" pitchFamily="34" charset="0"/>
              </a:rPr>
              <a:t>Working at the expected standard</a:t>
            </a:r>
            <a:br>
              <a:rPr lang="en-GB" sz="4000" dirty="0" smtClean="0">
                <a:latin typeface="Gill Sans MT" panose="020B0502020104020203" pitchFamily="34" charset="0"/>
              </a:rPr>
            </a:br>
            <a:r>
              <a:rPr lang="en-GB" sz="40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4000" dirty="0" smtClean="0">
                <a:latin typeface="Gill Sans MT" panose="020B0502020104020203" pitchFamily="34" charset="0"/>
              </a:rPr>
              <a:t>Working at greater depth within the expected standard</a:t>
            </a: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r>
              <a:rPr lang="en-GB" sz="3600" dirty="0" smtClean="0">
                <a:latin typeface="Gill Sans MT" panose="020B0502020104020203" pitchFamily="34" charset="0"/>
              </a:rPr>
              <a:t/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 smtClean="0">
                <a:latin typeface="Gill Sans MT" panose="020B0502020104020203" pitchFamily="34" charset="0"/>
              </a:rPr>
              <a:t/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>
                <a:latin typeface="Gill Sans MT" panose="020B0502020104020203" pitchFamily="34" charset="0"/>
              </a:rPr>
              <a:t/>
            </a:r>
            <a:br>
              <a:rPr lang="en-GB" sz="3600" dirty="0">
                <a:latin typeface="Gill Sans MT" panose="020B0502020104020203" pitchFamily="34" charset="0"/>
              </a:rPr>
            </a:b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666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National Curriculum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1562406"/>
            <a:ext cx="89977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>
                <a:latin typeface="Gill Sans MT" panose="020B0502020104020203" pitchFamily="34" charset="0"/>
              </a:rPr>
              <a:t>Maths is a creative and highly inter-connected discipline that has been developed over centuries, providing the solution to some of history’s most intriguing problems</a:t>
            </a:r>
            <a:r>
              <a:rPr lang="en-GB" sz="3200" dirty="0" smtClean="0">
                <a:latin typeface="Gill Sans MT" panose="020B0502020104020203" pitchFamily="34" charset="0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Gill Sans MT" panose="020B0502020104020203" pitchFamily="34" charset="0"/>
              </a:rPr>
              <a:t>A </a:t>
            </a:r>
            <a:r>
              <a:rPr lang="en-GB" sz="3200" dirty="0">
                <a:latin typeface="Gill Sans MT" panose="020B0502020104020203" pitchFamily="34" charset="0"/>
              </a:rPr>
              <a:t>high-quality mathematics education therefore provides a foundation for  understanding the world, the ability to reason mathematically, an appreciation of the beauty and power of mathematics, and a sense of enjoyment and curiosity about the subject.</a:t>
            </a:r>
          </a:p>
        </p:txBody>
      </p:sp>
    </p:spTree>
    <p:extLst>
      <p:ext uri="{BB962C8B-B14F-4D97-AF65-F5344CB8AC3E}">
        <p14:creationId xmlns:p14="http://schemas.microsoft.com/office/powerpoint/2010/main" val="819623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157192"/>
            <a:ext cx="8640960" cy="1143000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>
                <a:latin typeface="Gill Sans MT" panose="020B0502020104020203" pitchFamily="34" charset="0"/>
              </a:rPr>
              <a:t>At the end of KS2 children will be recorded as:</a:t>
            </a:r>
            <a:br>
              <a:rPr lang="en-GB" sz="3200" dirty="0" smtClean="0">
                <a:latin typeface="Gill Sans MT" panose="020B0502020104020203" pitchFamily="34" charset="0"/>
              </a:rPr>
            </a:br>
            <a:r>
              <a:rPr lang="en-GB" sz="3200" dirty="0" smtClean="0">
                <a:latin typeface="Gill Sans MT" panose="020B0502020104020203" pitchFamily="34" charset="0"/>
                <a:sym typeface="Wingdings"/>
              </a:rPr>
              <a:t></a:t>
            </a:r>
            <a:r>
              <a:rPr lang="en-GB" sz="3200" dirty="0" smtClean="0">
                <a:latin typeface="Gill Sans MT" panose="020B0502020104020203" pitchFamily="34" charset="0"/>
              </a:rPr>
              <a:t>Working towards expected standard</a:t>
            </a:r>
            <a:br>
              <a:rPr lang="en-GB" sz="3200" dirty="0" smtClean="0">
                <a:latin typeface="Gill Sans MT" panose="020B0502020104020203" pitchFamily="34" charset="0"/>
              </a:rPr>
            </a:br>
            <a:r>
              <a:rPr lang="en-GB" sz="32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3200" dirty="0" smtClean="0">
                <a:latin typeface="Gill Sans MT" panose="020B0502020104020203" pitchFamily="34" charset="0"/>
              </a:rPr>
              <a:t>Working at the expected standard</a:t>
            </a:r>
            <a:br>
              <a:rPr lang="en-GB" sz="3200" dirty="0" smtClean="0">
                <a:latin typeface="Gill Sans MT" panose="020B0502020104020203" pitchFamily="34" charset="0"/>
              </a:rPr>
            </a:br>
            <a:r>
              <a:rPr lang="en-GB" sz="3200" dirty="0">
                <a:latin typeface="Gill Sans MT" panose="020B0502020104020203" pitchFamily="34" charset="0"/>
                <a:sym typeface="Wingdings"/>
              </a:rPr>
              <a:t> </a:t>
            </a:r>
            <a:r>
              <a:rPr lang="en-GB" sz="3200" dirty="0" smtClean="0">
                <a:latin typeface="Gill Sans MT" panose="020B0502020104020203" pitchFamily="34" charset="0"/>
              </a:rPr>
              <a:t>Working at greater depth within the expected standard in writing only.</a:t>
            </a:r>
            <a:br>
              <a:rPr lang="en-GB" sz="3200" dirty="0" smtClean="0">
                <a:latin typeface="Gill Sans MT" panose="020B0502020104020203" pitchFamily="34" charset="0"/>
              </a:rPr>
            </a:br>
            <a:r>
              <a:rPr lang="en-GB" sz="3200" dirty="0" smtClean="0">
                <a:latin typeface="Gill Sans MT" panose="020B0502020104020203" pitchFamily="34" charset="0"/>
              </a:rPr>
              <a:t>Reading/Maths – a child will either have achieved the expected standard or not (Children are not able to achieve greater depth at the end of KS2 in reading or maths)</a:t>
            </a:r>
            <a:r>
              <a:rPr lang="en-GB" sz="4000" dirty="0" smtClean="0">
                <a:latin typeface="Gill Sans MT" panose="020B0502020104020203" pitchFamily="34" charset="0"/>
              </a:rPr>
              <a:t/>
            </a:r>
            <a:br>
              <a:rPr lang="en-GB" sz="4000" dirty="0" smtClean="0">
                <a:latin typeface="Gill Sans MT" panose="020B0502020104020203" pitchFamily="34" charset="0"/>
              </a:rPr>
            </a:br>
            <a:r>
              <a:rPr lang="en-GB" sz="4000" dirty="0" smtClean="0">
                <a:latin typeface="Gill Sans MT" panose="020B0502020104020203" pitchFamily="34" charset="0"/>
              </a:rPr>
              <a:t/>
            </a:r>
            <a:br>
              <a:rPr lang="en-GB" sz="4000" dirty="0" smtClean="0">
                <a:latin typeface="Gill Sans MT" panose="020B0502020104020203" pitchFamily="34" charset="0"/>
              </a:rPr>
            </a:br>
            <a:r>
              <a:rPr lang="en-GB" sz="4000" dirty="0" smtClean="0">
                <a:latin typeface="Gill Sans MT" panose="020B0502020104020203" pitchFamily="34" charset="0"/>
              </a:rPr>
              <a:t> </a:t>
            </a: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r>
              <a:rPr lang="en-GB" sz="3600" dirty="0" smtClean="0">
                <a:latin typeface="Gill Sans MT" panose="020B0502020104020203" pitchFamily="34" charset="0"/>
              </a:rPr>
              <a:t/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 smtClean="0">
                <a:latin typeface="Gill Sans MT" panose="020B0502020104020203" pitchFamily="34" charset="0"/>
              </a:rPr>
              <a:t/>
            </a:r>
            <a:br>
              <a:rPr lang="en-GB" sz="3600" dirty="0" smtClean="0">
                <a:latin typeface="Gill Sans MT" panose="020B0502020104020203" pitchFamily="34" charset="0"/>
              </a:rPr>
            </a:br>
            <a:r>
              <a:rPr lang="en-GB" sz="3600" dirty="0">
                <a:latin typeface="Gill Sans MT" panose="020B0502020104020203" pitchFamily="34" charset="0"/>
              </a:rPr>
              <a:t/>
            </a:r>
            <a:br>
              <a:rPr lang="en-GB" sz="3600" dirty="0">
                <a:latin typeface="Gill Sans MT" panose="020B0502020104020203" pitchFamily="34" charset="0"/>
              </a:rPr>
            </a:br>
            <a:r>
              <a:rPr lang="en-GB" dirty="0" smtClean="0">
                <a:latin typeface="Gill Sans MT" panose="020B0502020104020203" pitchFamily="34" charset="0"/>
              </a:rPr>
              <a:t/>
            </a:r>
            <a:br>
              <a:rPr lang="en-GB" dirty="0" smtClean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3184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143000"/>
          </a:xfrm>
        </p:spPr>
        <p:txBody>
          <a:bodyPr>
            <a:normAutofit/>
          </a:bodyPr>
          <a:lstStyle/>
          <a:p>
            <a:r>
              <a:rPr lang="en-GB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Any questions?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6866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640689"/>
            <a:ext cx="874627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National Curriculum</a:t>
            </a:r>
          </a:p>
          <a:p>
            <a:r>
              <a:rPr lang="en-GB" sz="3200" dirty="0">
                <a:latin typeface="Gill Sans MT" panose="020B0502020104020203" pitchFamily="34" charset="0"/>
              </a:rPr>
              <a:t>The national curriculum for mathematics aims to ensure that all pupils:</a:t>
            </a:r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4951260"/>
              </p:ext>
            </p:extLst>
          </p:nvPr>
        </p:nvGraphicFramePr>
        <p:xfrm>
          <a:off x="899592" y="1762006"/>
          <a:ext cx="7643192" cy="504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02602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1012"/>
            <a:ext cx="864096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17232"/>
            <a:ext cx="1257444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latin typeface="Gill Sans MT" panose="020B0502020104020203" pitchFamily="34" charset="0"/>
              </a:rPr>
              <a:t/>
            </a:r>
            <a:br>
              <a:rPr lang="en-GB" dirty="0">
                <a:latin typeface="Gill Sans MT" panose="020B0502020104020203" pitchFamily="34" charset="0"/>
              </a:rPr>
            </a:b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6922" y="764704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National Curriculum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1562406"/>
            <a:ext cx="878934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The expectation is that the majority of pupils will move through the programmes of study at broadly the same pace, and that they will ‘master’ the </a:t>
            </a:r>
            <a:r>
              <a:rPr lang="en-GB" sz="3600" dirty="0" smtClean="0">
                <a:latin typeface="Gill Sans MT" panose="020B0502020104020203" pitchFamily="34" charset="0"/>
              </a:rPr>
              <a:t>curriculum for their year group.</a:t>
            </a:r>
            <a:endParaRPr lang="en-GB" sz="3600" dirty="0">
              <a:latin typeface="Gill Sans MT" panose="020B05020201040202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Gill Sans MT" panose="020B0502020104020203" pitchFamily="34" charset="0"/>
              </a:rPr>
              <a:t>Pupils who grasp concepts rapidly should be challenged through being offered rich and sophisticated problems before any acceleration through new content.</a:t>
            </a:r>
          </a:p>
        </p:txBody>
      </p:sp>
    </p:spTree>
    <p:extLst>
      <p:ext uri="{BB962C8B-B14F-4D97-AF65-F5344CB8AC3E}">
        <p14:creationId xmlns:p14="http://schemas.microsoft.com/office/powerpoint/2010/main" val="3157649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068406"/>
              </p:ext>
            </p:extLst>
          </p:nvPr>
        </p:nvGraphicFramePr>
        <p:xfrm>
          <a:off x="318153" y="868622"/>
          <a:ext cx="8505334" cy="558927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252667"/>
                <a:gridCol w="4252667"/>
              </a:tblGrid>
              <a:tr h="278130">
                <a:tc gridSpan="2"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 year 3 mathematician</a:t>
                      </a:r>
                      <a:endParaRPr lang="en-GB" sz="9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Number, place value, approximation and estimation/rounding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count from 0 in multiples of 4, 8, 50 and 100.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and order numbers up to 1,000.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read and write numbers to 1,000 in numerals and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find 10 or 100 more or less than a given number.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recognise the place value of each digit in a 3-digit number.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identify, represent and estimate numbers using different representations.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number problems and practical problems using above.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Calculations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mentally, including: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3-digit number and ones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3-digit number and tens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3-digit number and hundreds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numbers with up to three digits, using formal written methods of columnar addition and subtraction.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estimate the answer to a calculation and use inverse operation to check answers.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problems, including missing number problems, using number facts, place value, and more complex addition and subtraction.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recall and use multiplication and division facts for the 3, 4 and 8x tables.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write and calculate mathematical statements for multiplication and division using the multiplication tables, including for 2-digit numbers, using mental and progressing to formal written methods.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problems, including missing number problems, involving multiplication and division, including integer scaling problems and correspondence problems in which n objects are connected to m objects.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Fractions, decimals and percentages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count up and down in tenths.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that tenths arise from dividing an object into 10 equal parts and in dividing 1-digit numbers or quantities by 10.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and can find and write factions of a discrete set of objects: unit fractions and non-unit fractions with small denominators.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and order unit fractions and factions with the same denominators.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factions with the same denominator within one whole.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the above. </a:t>
                      </a: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Measurement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lengths using m, cm &amp;mm.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mass using kg &amp; 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volume/capacity using l &amp; ml.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measure lengths using m, cm &amp; mm.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measure mass using kg &amp; 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measure volume/capacity using l &amp; ml.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lengths using m, cm &amp; mm.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mass using kg &amp; 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volume/capacity using l &amp; ml.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tell and write the time from an analogue clock (12 hour clock).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tell and write the time from an analogue clock (24 hour clock).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tell and write the time from an analogue clock (Roman numerals).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estimate and read time with increasing accuracy to the nearest minute.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record and compare time in terms of seconds, minutes and hours.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the following vocabulary: o’clock, am, pm, morning, afternoon, noon &amp; midnight.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know the number of seconds in a minute.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know the number of days in each month, year and leap year.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the duration of events.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measure the perimeter of simple 2D shapes.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amounts of money to give change, using both £ and p in a practical context.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Geometry – properties of shapes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horizontal, vertical lines and pairs of perpendicular and parallel lines.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draw 2D shapes.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make 3D shapes using modelling  materials.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3D shapes in different orientations and describe them.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that angles are a property of shape or a description of a turn.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right angles.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that two right angles make a half-turn &amp; three make a three quarter turn.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whether angles are greater than or less than a right angle.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Statistics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interpret and present data using bar charts, pictograms and tables.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one-step and two-step questions using information presented in scaled bar charts, pictograms and tables. </a:t>
                      </a:r>
                      <a:endParaRPr lang="en-GB" sz="800" b="1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7942" y="428033"/>
            <a:ext cx="74360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b="1" dirty="0">
                <a:latin typeface="Century Gothic" panose="020B0502020202020204" pitchFamily="34" charset="0"/>
              </a:rPr>
              <a:t>Key Assessment Criteria: </a:t>
            </a:r>
            <a:r>
              <a:rPr lang="en-GB" sz="1350" b="1" i="1" dirty="0">
                <a:latin typeface="Century Gothic" panose="020B0502020202020204" pitchFamily="34" charset="0"/>
              </a:rPr>
              <a:t>Being a </a:t>
            </a:r>
            <a:r>
              <a:rPr lang="en-GB" sz="1350" b="1" i="1" dirty="0" smtClean="0">
                <a:latin typeface="Century Gothic" panose="020B0502020202020204" pitchFamily="34" charset="0"/>
              </a:rPr>
              <a:t>mathematician (full version)</a:t>
            </a:r>
            <a:endParaRPr lang="en-GB" sz="1350" b="1" i="1" dirty="0">
              <a:latin typeface="Century Gothic" panose="020B0502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0121" y="317930"/>
            <a:ext cx="497205" cy="49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31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129067"/>
              </p:ext>
            </p:extLst>
          </p:nvPr>
        </p:nvGraphicFramePr>
        <p:xfrm>
          <a:off x="20281" y="817470"/>
          <a:ext cx="9123718" cy="5707874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561859"/>
                <a:gridCol w="4561859"/>
              </a:tblGrid>
              <a:tr h="314947">
                <a:tc gridSpan="2"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 year 4 mathematician</a:t>
                      </a:r>
                      <a:endParaRPr lang="en-GB" sz="9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9292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Number, place value, approximation and estimation/rounding</a:t>
                      </a:r>
                      <a:endParaRPr lang="en-GB" sz="7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count in multiples of 6, 7, 9, 25 and 1,000.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order and compare numbers beyond 1,000.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find 1,000 more or less than a given number.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the place value of each digit in a 4-digit number.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read Roman numerals to 100 and know that over time the numeral system changed to include the concept of zero and place value.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identify, represent and estimate numbers using different representations.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round any number to the nearest 10, 100 or 1,000.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count backwards through zero to include negative numbers.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number and practical problems with the above (involving increasingly large numbers).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7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Calculations</a:t>
                      </a:r>
                      <a:endParaRPr lang="en-GB" sz="7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numbers with up to 4-digits using the formal written methods of columnar addition and subtraction.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estimate and use inverse operations to check answers in a calculation.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addition and subtraction 2-step problems in contexts, deciding which operations and methods to use and why.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an recall multiplication and division facts up to 12x12.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place value, known and derived facts to multiply and divide mentally, including: multiplying by 0 and 1; dividing by 1; multiplying together three numbers.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and use factor pairs and </a:t>
                      </a:r>
                      <a:r>
                        <a:rPr lang="en-GB" sz="700" b="0" baseline="0" dirty="0" err="1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commutativity</a:t>
                      </a: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in mental calculations.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multiply 2-digit numbers by a 1-digit number using formal written layout.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multiplying and adding, including using the distributive law to multiply 2-digit numbers by 1-digit, integer scaling problems and harder correspondence problems such as n objects are connected to m objects.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7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Fractions, decimals and percentages</a:t>
                      </a:r>
                      <a:endParaRPr lang="en-GB" sz="7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an count up and down in hundredths.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that hundredths arise when dividing an object  by a hundred and dividing tenths by ten.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and show using diagrams, families of common equivalent fractions.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factions within the same denominator.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and write decimal equivalents to 1/4, 1/2 and ¾.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and write decimal equivalents of any number of tenths or hundredths.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round decimals with one decimal place to the nearest whole number.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numbers with the same number of decimal places up to 2 decimal places.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find the effect of dividing a 1-digit or 2-digit number by 10 and 100, identifying the value of the digits in the answer as ones, tenths and hundredths.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increasingly harder factions and fractions to divide quantities, including non-unit fractions where the answer is a whole number.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simple measure and money problems involving fractions and decimals to 2 decimal places. </a:t>
                      </a:r>
                      <a:endParaRPr lang="en-GB" sz="7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Measurement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different measures, including money in £ and p.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estimate different measures, including money in £ and p.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calculate different measures. Including money in £ and p.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read, write and convert time between analogue and digital 12 hour clocks.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read, write and convert time between analogue and digital 24 hour clocks.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converting from hours to minutes; minutes to seconds; years to months; weeks to days.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convert between different units of measurements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measure and calculate the perimeter of a rectilinear figure in cm and m.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find the area of rectilinear shapes by counting squares.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calculate different measures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Geometry – properties of shapes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and classify geometric shapes, including quadrilateral and triangles based on their properties and sizes.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lines of symmetry in 2D shapes presented in different orientations.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complete a simple symmetric figure with respect to a specific line of symmetry,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acute and obtuse angles and compare and order angles up to two right angles by size.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Geometry – position and direction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describe movements between positions as translations of a given unit to the left/right and up/down.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describe positions on a 2D grid as coordinates in the first quadrant.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plot specified points and draw sides to complete a given polygon.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Statistics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interpret and present discrete and continuous data using appropriate graphical methods, including bar charts and time graphs.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comparison, sum and difference problems using information presented in bar charts, pictograms, tables and other graphs.</a:t>
                      </a:r>
                      <a:endParaRPr lang="en-GB" sz="800" b="1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7942" y="428033"/>
            <a:ext cx="661591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b="1" dirty="0">
                <a:latin typeface="Century Gothic" panose="020B0502020202020204" pitchFamily="34" charset="0"/>
              </a:rPr>
              <a:t>Key Assessment Criteria: </a:t>
            </a:r>
            <a:r>
              <a:rPr lang="en-GB" sz="1350" b="1" i="1" dirty="0">
                <a:latin typeface="Century Gothic" panose="020B0502020202020204" pitchFamily="34" charset="0"/>
              </a:rPr>
              <a:t>Being a </a:t>
            </a:r>
            <a:r>
              <a:rPr lang="en-GB" sz="1350" b="1" i="1" dirty="0" smtClean="0">
                <a:latin typeface="Century Gothic" panose="020B0502020202020204" pitchFamily="34" charset="0"/>
              </a:rPr>
              <a:t>mathematician (full version)</a:t>
            </a:r>
            <a:endParaRPr lang="en-GB" sz="1350" b="1" i="1" dirty="0">
              <a:latin typeface="Century Gothic" panose="020B0502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0121" y="317930"/>
            <a:ext cx="497205" cy="49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44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420591"/>
              </p:ext>
            </p:extLst>
          </p:nvPr>
        </p:nvGraphicFramePr>
        <p:xfrm>
          <a:off x="318153" y="868622"/>
          <a:ext cx="8505334" cy="528447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252667"/>
                <a:gridCol w="4252667"/>
              </a:tblGrid>
              <a:tr h="278130">
                <a:tc gridSpan="2"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 year 5 mathematician</a:t>
                      </a:r>
                      <a:endParaRPr lang="en-GB" sz="9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6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Number, place value, approximation and estimation/rounding</a:t>
                      </a:r>
                      <a:endParaRPr lang="en-GB" sz="6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count forwards or backwards in steps of powers of 10 for any given number up to 1,000,000.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read, write, order and compare numbers to at least 1,000,000.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determine the value of each digit in numbers up to 1,000,000.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read Roman numerals to 1,000 (M) and recognise years written in Roman numerals.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round any number up to 1,000,000 to the nearest 10, 100, 1000, 10000 and 100000.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interpret negative numbers in context, count forwards and backwards with positive and negative whole numbers, including through zero.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number problems and practical problems with the above.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6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6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Calculations</a:t>
                      </a:r>
                      <a:endParaRPr lang="en-GB" sz="6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numbers mentally with increasingly large numbers.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whole numbers with more than 4 digits, including using formal written methods.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rounding to check answers to calculations and determine, in the context of a problem, levels of accuracy.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addition and subtraction multi-step problems in contexts, deciding which operations and methods to use and why.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multiples and factors, including finding all factor pairs or a number and common factor pairs of two numbers.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use the vocabulary of prime numbers, prime factors and composite (non-prime) numbers.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establish whether a number up to 100 is prime and recall prime numbers up to 19.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and use square numbers and cube numbers, and the notation for squared and cubed.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multiply and divide numbers mentally drawing on known facts.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multiply and divide whole numbers and those involving decimals by 10, 100 and 1000.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multiply numbers up to 4 digits by a 1-digit or 2-digit number using a formal written method, including long multiplication for 2-digit numbers.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divide numbers up to 4 digits by a 1-digit number using the formal written method of short division and interpret remainders appropriately for the context.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multiplication and division including using knowledge of factors and multiples, squares and cubes.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addition, subtraction, multiplication and division and a combination of these, including understanding the meaning of the equals sign.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multiplication and division including scaling by simple fractions and problems involving simple rates.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6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6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Fractions, decimals and percentages</a:t>
                      </a:r>
                      <a:endParaRPr lang="en-GB" sz="6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recognise mixed numbers and improper fractions and convert from one form to the other.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write mathematical statements &gt;1 as a mixed number.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identify, name and write equivalent fractions of a given fraction, represented visually, including tenths and hundredths.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and order fractions whose denominators are multiples of the same number.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fractions with the same denominator and denominators that are multiples of the same number.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multiply proper fractions and mixed numbers by whole numbers, supported by materials and diagrams.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read and write decimal numbers as fractions.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and can use thousandths and relate them to tenths, hundredths and decimal equivalents.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round decimals with 2 decimal places to the nearest whole number and 1 decimal place.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read, write, order and compare numbers with up to 3 decimal places.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numbers up to 3 decimal places.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the percent symbol and understand that percent relates to ‘number parts per hundred’.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write percentages as a fraction with denominator hundred, and as a decimal.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which require knowing percentage and decimal equivalents of ½, ¼, 1/5, 2/5, 4/5 and those fractions with a denominator or a multiple of 10 or 25.</a:t>
                      </a:r>
                      <a:endParaRPr lang="en-GB" sz="600" b="1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Measurement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converting between units of time.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convert between different units of metric measure.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understand and use approximate equivalences between metric units and common imperial units, such as inches, pounds and pints.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measure and calculate the perimeter of composite rectilinear shapes in cm and 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calculate and compare the area of rectangles (</a:t>
                      </a:r>
                      <a:r>
                        <a:rPr lang="en-GB" sz="800" baseline="0" dirty="0" err="1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incl</a:t>
                      </a: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squares), and including using standard units (cm</a:t>
                      </a:r>
                      <a:r>
                        <a:rPr lang="en-GB" sz="800" baseline="300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and cm</a:t>
                      </a:r>
                      <a:r>
                        <a:rPr lang="en-GB" sz="800" baseline="300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to estimate the area of irregular shapes.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estimate volume and capacity.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all four operations to solve problems involving money using decimal notation, including scaling.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Geometry – properties of shapes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the properties of rectangles to deduce related facts and find missing lengths and angles.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distinguish between regular and irregular polygons based on reasoning about equal sides and angles.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3D shapes, including cubes and other cuboids, from 2D representations.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know angles are measured in degrees.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estimate and compare acute, obtuse and reflex angles.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angles at a point and one whole turn.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angles at a point on a straight line and ½ a turn.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other multiples of 90º.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draw given angles and measure them in degrees.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Geometry – position and direction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identify, describe and represent the position of a shape following a reflection or translation, using the appropriate language, and know that the shape has not changed.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Statistics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complete, read and interpret information in tables, including timetables.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comparison, sum and difference problems using information presented in a line graph.</a:t>
                      </a:r>
                      <a:endParaRPr lang="en-GB" sz="800" b="1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7942" y="428033"/>
            <a:ext cx="623000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b="1" dirty="0">
                <a:latin typeface="Century Gothic" panose="020B0502020202020204" pitchFamily="34" charset="0"/>
              </a:rPr>
              <a:t>Key Assessment Criteria: </a:t>
            </a:r>
            <a:r>
              <a:rPr lang="en-GB" sz="1350" b="1" i="1" dirty="0">
                <a:latin typeface="Century Gothic" panose="020B0502020202020204" pitchFamily="34" charset="0"/>
              </a:rPr>
              <a:t>Being a </a:t>
            </a:r>
            <a:r>
              <a:rPr lang="en-GB" sz="1350" b="1" i="1" dirty="0" smtClean="0">
                <a:latin typeface="Century Gothic" panose="020B0502020202020204" pitchFamily="34" charset="0"/>
              </a:rPr>
              <a:t>mathematician (full version)</a:t>
            </a:r>
            <a:endParaRPr lang="en-GB" sz="1350" b="1" i="1" dirty="0">
              <a:latin typeface="Century Gothic" panose="020B0502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0121" y="317930"/>
            <a:ext cx="497205" cy="49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11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607317"/>
              </p:ext>
            </p:extLst>
          </p:nvPr>
        </p:nvGraphicFramePr>
        <p:xfrm>
          <a:off x="318153" y="868622"/>
          <a:ext cx="8505334" cy="563803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252667"/>
                <a:gridCol w="4252667"/>
              </a:tblGrid>
              <a:tr h="278130">
                <a:tc gridSpan="2"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 year 6 mathematician</a:t>
                      </a:r>
                      <a:endParaRPr lang="en-GB" sz="9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62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Number, place value, approximation and estimation/rounding</a:t>
                      </a:r>
                      <a:endParaRPr lang="en-GB" sz="62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read, write, order and compare numbers up to10,000,000.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determine the value of each digit in numbers up to 10,000,000.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round any whole number to a required degree of accuracy.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negative numbers in context, and calculate intervals across zero.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number problems and practical problems with the above.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62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62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Calculations</a:t>
                      </a:r>
                      <a:endParaRPr lang="en-GB" sz="62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estimation to check answers to calculations and determine, in the context of a problem, an appropriate degree of accuracy.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addition and subtraction multi-step problems in contexts, deciding which operations and methods to use and why.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common factors, common multiples and prime numbers.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perform mental calculations, including with mixed operations and large numbers.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multiply multi-digit numbers up to 4 digits by a 2 digit whole number using the formal written method of long multiplication.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divide numbers up to 4 digits by a 2 digit whole number using the formal written method of long division, and interpret remainders as whole number remainders, fractions, or by rounding, as appropriate for the context.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divide numbers up to 4 digits by a 2 digit number using the formal written method of short division where appropriate.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addition, subtraction, multiplication and division.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my knowledge of the order of operations to carry out calculations involving the four operations.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62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62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Fractions, decimals and percentages</a:t>
                      </a:r>
                      <a:endParaRPr lang="en-GB" sz="62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common factors to simplify fractions and use common multiples to express fractions in the same denomination.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and order fractions, including fractions &gt;1.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add and subtract fractions with different denominators and mixed numbers, using the concept of equivalent fractions.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multiply simple pairs of proper fractions, writing the answer in the simplest form.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divide proper fractions by whole numbers.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associate a fraction with division to calculate decimal fractions equivalents for a simple fraction.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identify the value of each digit to 3 decimal places and multiply and divide numbers by 10, 100 and 1000 giving answers up to 3 decimal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multiply 1-digit numbers with up to 2 decimal places by whole numbers.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written division methods in cases where the answer has up to 2 decimal places.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which require answers to be rounded to specified degrees of accuracy.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an recall and use equivalences between simple fractions, decimals and percentages, including in different contexts</a:t>
                      </a:r>
                      <a:endParaRPr lang="en-GB" sz="620" b="1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620" b="1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62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Ratio and proportion</a:t>
                      </a:r>
                      <a:endParaRPr lang="en-GB" sz="62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the relative sizes of two quantities, where missing values can be found using integer multiplication and division facts.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the calculation of percentages and the use of percentage comparisons.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similar shapes where the scale factor is known or can be found.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unequal sharing and grouping using knowledge of fractions and multiples.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62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62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Algebra</a:t>
                      </a:r>
                      <a:endParaRPr lang="en-GB" sz="62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express missing number problems algebraically.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 a simple formulae.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generate and describe linear number sequences.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find pairs of numbers that satisfy an equation with two unknowns.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62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enumerate possibilities of combinations of two variables. </a:t>
                      </a:r>
                      <a:endParaRPr lang="en-GB" sz="62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Measurement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use, read, write and convert between standard units, converting measurements of length, mass, volume and time from a smaller unit of measure to a larger unit, and vice versa, using decimal notation of up to 3 decimal places.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convert between miles and kilometres.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that shapes with the same areas can have different perimeters and vice versa.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calculate the area of parallelograms and triangles.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when it is possible to use the formulae for the area of shapes.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calculate, estimate and compare volume of cubes and cuboids, using standard units.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when it is possible to use the formulae for the volume of shapes.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solve problems involving the calculation and conversion of units of measure, using decimal notation up to 3 decimal places where appropriate.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Geometry – properties of shapes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compare and classify geometric shapes based on the properties and sizes.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describe simple 3D shapes.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draw 2D shapes given dimensions and angles.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and build simple 3D shapes, including making nets.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find unknown angles in any triangles, quadrilaterals and regular polygons.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recognise angles where they meet at a point, are on a straight line, or are vertically opposite, and find missing angles.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illustrate and name parts of circles, including radius, diameter and circumference.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know the diameter is twice the radius.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Geometry – position and direction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draw and translate simple shapes on the co-ordinate plane, and reflect them in the axes.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describe positions on the full co-ordinate grid (all four quadrants).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Statistics</a:t>
                      </a:r>
                      <a:endParaRPr lang="en-GB" sz="800" b="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interpret and construct pie charts and line graphs and use these to solve problems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 can calculate and interpret the mean as an average.</a:t>
                      </a:r>
                      <a:endParaRPr lang="en-GB" sz="800" b="1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7942" y="428033"/>
            <a:ext cx="691757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b="1" dirty="0">
                <a:latin typeface="Century Gothic" panose="020B0502020202020204" pitchFamily="34" charset="0"/>
              </a:rPr>
              <a:t>Key Assessment Criteria: </a:t>
            </a:r>
            <a:r>
              <a:rPr lang="en-GB" sz="1350" b="1" i="1" dirty="0">
                <a:latin typeface="Century Gothic" panose="020B0502020202020204" pitchFamily="34" charset="0"/>
              </a:rPr>
              <a:t>Being a </a:t>
            </a:r>
            <a:r>
              <a:rPr lang="en-GB" sz="1350" b="1" i="1" dirty="0" smtClean="0">
                <a:latin typeface="Century Gothic" panose="020B0502020202020204" pitchFamily="34" charset="0"/>
              </a:rPr>
              <a:t>mathematician (full version)</a:t>
            </a:r>
            <a:endParaRPr lang="en-GB" sz="1350" b="1" i="1" dirty="0">
              <a:latin typeface="Century Gothic" panose="020B0502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0121" y="317930"/>
            <a:ext cx="497205" cy="49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4314</Words>
  <Application>Microsoft Office PowerPoint</Application>
  <PresentationFormat>On-screen Show (4:3)</PresentationFormat>
  <Paragraphs>412</Paragraphs>
  <Slides>31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 Welcome to the  Maths Mastery and Assessment Workshop 19th January 2017</vt:lpstr>
      <vt:lpstr>AIMS  Explain the purpose of the maths National Curriculum   Explain what is meant by ‘mastery’ and ‘greater depth’  Explore ways we are using this concept in our maths teaching  Share examples   Explain the assessment system  Questions</vt:lpstr>
      <vt:lpstr> </vt:lpstr>
      <vt:lpstr> </vt:lpstr>
      <vt:lpstr> </vt:lpstr>
      <vt:lpstr>PowerPoint Presentation</vt:lpstr>
      <vt:lpstr>PowerPoint Presentation</vt:lpstr>
      <vt:lpstr>PowerPoint Presentation</vt:lpstr>
      <vt:lpstr>PowerPoint Presentation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Any questions?</vt:lpstr>
      <vt:lpstr>Assessment @  Holy Trinity Primary School</vt:lpstr>
      <vt:lpstr>Why do we assess pupils? Assessment allows us to: Check the pupils are understanding what is being taught from the relevant Programme of Study in the National Curriculum Ensure pupils are on track to achieve the Age-Related Expectations (ARE), or are making good progress towards it Plan provision that enables pupils to learn what is needed to meet the ARE, or extend their learning</vt:lpstr>
      <vt:lpstr>Introduced the assessment system used by the majority of Merton schools.  Based on Herts for Learning model. </vt:lpstr>
      <vt:lpstr>Our expectation is that all pupils will have mastered the curriculum/POS for their year group by the end of the summer term. </vt:lpstr>
      <vt:lpstr>For pupils working at ARE (age-related expectations we would expect the following:    </vt:lpstr>
      <vt:lpstr>Some children will have mastered the curriculum for their year group and will be exploring higher-level skills and will be working at ‘greater depth’.    </vt:lpstr>
      <vt:lpstr>School staff will use the following language to inform you of the attainment of your child: Working at age-related expectations  Working towards age-related expectations  Working below age-related expectations  Exceeding age-related expectations      </vt:lpstr>
      <vt:lpstr>At the end of KS1 children will be recorded as: Working towards expected standard  Working at the expected standard  Working at greater depth within the expected standard      </vt:lpstr>
      <vt:lpstr>At the end of KS2 children will be recorded as: Working towards expected standard  Working at the expected standard  Working at greater depth within the expected standard in writing only. Reading/Maths – a child will either have achieved the expected standard or not (Children are not able to achieve greater depth at the end of KS2 in reading or maths)         </vt:lpstr>
      <vt:lpstr>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Holy Trinty</dc:creator>
  <cp:lastModifiedBy>CSmythe</cp:lastModifiedBy>
  <cp:revision>61</cp:revision>
  <cp:lastPrinted>2017-01-19T10:50:57Z</cp:lastPrinted>
  <dcterms:created xsi:type="dcterms:W3CDTF">2013-03-12T08:55:42Z</dcterms:created>
  <dcterms:modified xsi:type="dcterms:W3CDTF">2017-11-25T21:29:08Z</dcterms:modified>
</cp:coreProperties>
</file>